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10083800" cy="7562850"/>
  <p:notesSz cx="10083800" cy="756285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6285" y="2344483"/>
            <a:ext cx="857123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12570" y="4235196"/>
            <a:ext cx="705866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00"/>
            <a:ext cx="10078720" cy="755904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80339" y="180940"/>
            <a:ext cx="9719310" cy="7199630"/>
          </a:xfrm>
          <a:custGeom>
            <a:avLst/>
            <a:gdLst/>
            <a:ahLst/>
            <a:cxnLst/>
            <a:rect l="l" t="t" r="r" b="b"/>
            <a:pathLst>
              <a:path w="9719310" h="7199630">
                <a:moveTo>
                  <a:pt x="9719310" y="0"/>
                </a:moveTo>
                <a:lnTo>
                  <a:pt x="0" y="0"/>
                </a:lnTo>
                <a:lnTo>
                  <a:pt x="0" y="7199630"/>
                </a:lnTo>
                <a:lnTo>
                  <a:pt x="4860290" y="7199630"/>
                </a:lnTo>
                <a:lnTo>
                  <a:pt x="9719310" y="7199630"/>
                </a:lnTo>
                <a:lnTo>
                  <a:pt x="971931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88199" y="6265510"/>
            <a:ext cx="2352040" cy="111506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04190" y="1739455"/>
            <a:ext cx="4386453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193157" y="1739455"/>
            <a:ext cx="4386453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00"/>
            <a:ext cx="10079990" cy="7560309"/>
          </a:xfrm>
          <a:custGeom>
            <a:avLst/>
            <a:gdLst/>
            <a:ahLst/>
            <a:cxnLst/>
            <a:rect l="l" t="t" r="r" b="b"/>
            <a:pathLst>
              <a:path w="10079990" h="7560309">
                <a:moveTo>
                  <a:pt x="10079990" y="0"/>
                </a:moveTo>
                <a:lnTo>
                  <a:pt x="0" y="0"/>
                </a:lnTo>
                <a:lnTo>
                  <a:pt x="0" y="7560310"/>
                </a:lnTo>
                <a:lnTo>
                  <a:pt x="10079990" y="7560310"/>
                </a:lnTo>
                <a:lnTo>
                  <a:pt x="10079990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00"/>
            <a:ext cx="10078720" cy="755904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80339" y="180940"/>
            <a:ext cx="9719310" cy="7199630"/>
          </a:xfrm>
          <a:custGeom>
            <a:avLst/>
            <a:gdLst/>
            <a:ahLst/>
            <a:cxnLst/>
            <a:rect l="l" t="t" r="r" b="b"/>
            <a:pathLst>
              <a:path w="9719310" h="7199630">
                <a:moveTo>
                  <a:pt x="9719310" y="0"/>
                </a:moveTo>
                <a:lnTo>
                  <a:pt x="0" y="0"/>
                </a:lnTo>
                <a:lnTo>
                  <a:pt x="0" y="7199630"/>
                </a:lnTo>
                <a:lnTo>
                  <a:pt x="4860290" y="7199630"/>
                </a:lnTo>
                <a:lnTo>
                  <a:pt x="9719310" y="7199630"/>
                </a:lnTo>
                <a:lnTo>
                  <a:pt x="971931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600"/>
            <a:ext cx="10078720" cy="755904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42389" y="241899"/>
            <a:ext cx="7399020" cy="132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87730" y="1603340"/>
            <a:ext cx="6203950" cy="3202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428492" y="7033450"/>
            <a:ext cx="3226816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04190" y="7033450"/>
            <a:ext cx="2319274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260336" y="7033450"/>
            <a:ext cx="2319274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jpg"/><Relationship Id="rId4" Type="http://schemas.openxmlformats.org/officeDocument/2006/relationships/image" Target="../media/image5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jpg"/><Relationship Id="rId4" Type="http://schemas.openxmlformats.org/officeDocument/2006/relationships/image" Target="../media/image29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png"/><Relationship Id="rId4" Type="http://schemas.openxmlformats.org/officeDocument/2006/relationships/image" Target="../media/image32.jpg"/><Relationship Id="rId5" Type="http://schemas.openxmlformats.org/officeDocument/2006/relationships/image" Target="../media/image33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5" Type="http://schemas.openxmlformats.org/officeDocument/2006/relationships/image" Target="../media/image17.png"/><Relationship Id="rId6" Type="http://schemas.openxmlformats.org/officeDocument/2006/relationships/image" Target="../media/image37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35.jpg"/><Relationship Id="rId4" Type="http://schemas.openxmlformats.org/officeDocument/2006/relationships/image" Target="../media/image38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40.png"/><Relationship Id="rId4" Type="http://schemas.openxmlformats.org/officeDocument/2006/relationships/image" Target="../media/image41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42.jp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29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jpg"/><Relationship Id="rId4" Type="http://schemas.openxmlformats.org/officeDocument/2006/relationships/image" Target="../media/image48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53.jpg"/><Relationship Id="rId6" Type="http://schemas.openxmlformats.org/officeDocument/2006/relationships/image" Target="../media/image54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13.jpg"/><Relationship Id="rId4" Type="http://schemas.openxmlformats.org/officeDocument/2006/relationships/image" Target="../media/image14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15.jpg"/><Relationship Id="rId4" Type="http://schemas.openxmlformats.org/officeDocument/2006/relationships/image" Target="../media/image16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1.png"/><Relationship Id="rId7" Type="http://schemas.openxmlformats.org/officeDocument/2006/relationships/image" Target="../media/image22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23.jp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0520" y="4680549"/>
            <a:ext cx="6659880" cy="84963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2791460" y="3529930"/>
            <a:ext cx="4281805" cy="1931670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544195" marR="212725" indent="135890">
              <a:lnSpc>
                <a:spcPts val="3590"/>
              </a:lnSpc>
              <a:spcBef>
                <a:spcPts val="425"/>
              </a:spcBef>
            </a:pPr>
            <a:r>
              <a:rPr dirty="0" sz="3200" i="1">
                <a:latin typeface="Arial"/>
                <a:cs typeface="Arial"/>
              </a:rPr>
              <a:t>“Segui</a:t>
            </a:r>
            <a:r>
              <a:rPr dirty="0" sz="3200" spc="-35" i="1">
                <a:latin typeface="Arial"/>
                <a:cs typeface="Arial"/>
              </a:rPr>
              <a:t> </a:t>
            </a:r>
            <a:r>
              <a:rPr dirty="0" sz="3200" i="1">
                <a:latin typeface="Arial"/>
                <a:cs typeface="Arial"/>
              </a:rPr>
              <a:t>il</a:t>
            </a:r>
            <a:r>
              <a:rPr dirty="0" sz="3200" spc="-35" i="1">
                <a:latin typeface="Arial"/>
                <a:cs typeface="Arial"/>
              </a:rPr>
              <a:t> </a:t>
            </a:r>
            <a:r>
              <a:rPr dirty="0" sz="3200" i="1">
                <a:latin typeface="Arial"/>
                <a:cs typeface="Arial"/>
              </a:rPr>
              <a:t>tuo</a:t>
            </a:r>
            <a:r>
              <a:rPr dirty="0" sz="3200" spc="-35" i="1">
                <a:latin typeface="Arial"/>
                <a:cs typeface="Arial"/>
              </a:rPr>
              <a:t> </a:t>
            </a:r>
            <a:r>
              <a:rPr dirty="0" sz="3200" spc="-20" i="1">
                <a:latin typeface="Arial"/>
                <a:cs typeface="Arial"/>
              </a:rPr>
              <a:t>naso </a:t>
            </a:r>
            <a:r>
              <a:rPr dirty="0" sz="3200" i="1">
                <a:latin typeface="Arial"/>
                <a:cs typeface="Arial"/>
              </a:rPr>
              <a:t>ha</a:t>
            </a:r>
            <a:r>
              <a:rPr dirty="0" sz="3200" spc="-35" i="1">
                <a:latin typeface="Arial"/>
                <a:cs typeface="Arial"/>
              </a:rPr>
              <a:t> </a:t>
            </a:r>
            <a:r>
              <a:rPr dirty="0" sz="3200" i="1">
                <a:latin typeface="Arial"/>
                <a:cs typeface="Arial"/>
              </a:rPr>
              <a:t>sempre</a:t>
            </a:r>
            <a:r>
              <a:rPr dirty="0" sz="3200" spc="-30" i="1">
                <a:latin typeface="Arial"/>
                <a:cs typeface="Arial"/>
              </a:rPr>
              <a:t> </a:t>
            </a:r>
            <a:r>
              <a:rPr dirty="0" sz="3200" spc="-10" i="1">
                <a:latin typeface="Arial"/>
                <a:cs typeface="Arial"/>
              </a:rPr>
              <a:t>ragione”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25"/>
              </a:spcBef>
            </a:pPr>
            <a:r>
              <a:rPr dirty="0" sz="4400" i="1">
                <a:latin typeface="Times New Roman"/>
                <a:cs typeface="Times New Roman"/>
              </a:rPr>
              <a:t>Anna</a:t>
            </a:r>
            <a:r>
              <a:rPr dirty="0" sz="4400" spc="-10" i="1">
                <a:latin typeface="Times New Roman"/>
                <a:cs typeface="Times New Roman"/>
              </a:rPr>
              <a:t> </a:t>
            </a:r>
            <a:r>
              <a:rPr dirty="0" sz="4400" i="1">
                <a:latin typeface="Times New Roman"/>
                <a:cs typeface="Times New Roman"/>
              </a:rPr>
              <a:t>Rosa</a:t>
            </a:r>
            <a:r>
              <a:rPr dirty="0" sz="4400" spc="-15" i="1">
                <a:latin typeface="Times New Roman"/>
                <a:cs typeface="Times New Roman"/>
              </a:rPr>
              <a:t> </a:t>
            </a:r>
            <a:r>
              <a:rPr dirty="0" sz="4400" spc="-10" i="1">
                <a:latin typeface="Times New Roman"/>
                <a:cs typeface="Times New Roman"/>
              </a:rPr>
              <a:t>Ferrari</a:t>
            </a:r>
            <a:endParaRPr sz="4400">
              <a:latin typeface="Times New Roman"/>
              <a:cs typeface="Times New Roman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810259" y="720690"/>
            <a:ext cx="8327390" cy="6478270"/>
            <a:chOff x="810259" y="720690"/>
            <a:chExt cx="8327390" cy="6478270"/>
          </a:xfrm>
        </p:grpSpPr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9500" y="720690"/>
              <a:ext cx="7871459" cy="216027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0259" y="6852249"/>
              <a:ext cx="8327390" cy="346710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887730" y="6859870"/>
            <a:ext cx="81616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Times New Roman"/>
                <a:cs typeface="Times New Roman"/>
              </a:rPr>
              <a:t>Modena,</a:t>
            </a:r>
            <a:r>
              <a:rPr dirty="0" sz="1800" spc="-30" b="1">
                <a:latin typeface="Times New Roman"/>
                <a:cs typeface="Times New Roman"/>
              </a:rPr>
              <a:t> </a:t>
            </a:r>
            <a:r>
              <a:rPr dirty="0" sz="1800" spc="-10" b="1">
                <a:latin typeface="Times New Roman"/>
                <a:cs typeface="Times New Roman"/>
              </a:rPr>
              <a:t>piazzale</a:t>
            </a:r>
            <a:r>
              <a:rPr dirty="0" sz="1800" spc="-55" b="1">
                <a:latin typeface="Times New Roman"/>
                <a:cs typeface="Times New Roman"/>
              </a:rPr>
              <a:t> </a:t>
            </a:r>
            <a:r>
              <a:rPr dirty="0" sz="1800" spc="-25" b="1">
                <a:latin typeface="Times New Roman"/>
                <a:cs typeface="Times New Roman"/>
              </a:rPr>
              <a:t>Torti</a:t>
            </a:r>
            <a:r>
              <a:rPr dirty="0" sz="1800" spc="-15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9</a:t>
            </a:r>
            <a:r>
              <a:rPr dirty="0" sz="1800" spc="-15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-</a:t>
            </a:r>
            <a:r>
              <a:rPr dirty="0" sz="1800" spc="-114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Anna</a:t>
            </a:r>
            <a:r>
              <a:rPr dirty="0" sz="1800" spc="-15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Rosa</a:t>
            </a:r>
            <a:r>
              <a:rPr dirty="0" sz="1800" spc="-15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Ferrari</a:t>
            </a:r>
            <a:r>
              <a:rPr dirty="0" sz="1800" spc="-20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cell</a:t>
            </a:r>
            <a:r>
              <a:rPr dirty="0" sz="1800" spc="-15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3356188683</a:t>
            </a:r>
            <a:r>
              <a:rPr dirty="0" sz="1800" spc="-20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-</a:t>
            </a:r>
            <a:r>
              <a:rPr dirty="0" sz="1800" spc="-20" b="1">
                <a:latin typeface="Times New Roman"/>
                <a:cs typeface="Times New Roman"/>
              </a:rPr>
              <a:t> </a:t>
            </a:r>
            <a:r>
              <a:rPr dirty="0" sz="1800" spc="-10" b="1">
                <a:latin typeface="Times New Roman"/>
                <a:cs typeface="Times New Roman"/>
              </a:rPr>
              <a:t>profumalchemico.it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80339" y="180940"/>
            <a:ext cx="9720580" cy="7199630"/>
            <a:chOff x="180339" y="180940"/>
            <a:chExt cx="9720580" cy="7199630"/>
          </a:xfrm>
        </p:grpSpPr>
        <p:sp>
          <p:nvSpPr>
            <p:cNvPr id="3" name="object 3" descr=""/>
            <p:cNvSpPr/>
            <p:nvPr/>
          </p:nvSpPr>
          <p:spPr>
            <a:xfrm>
              <a:off x="180339" y="180940"/>
              <a:ext cx="9719310" cy="7199630"/>
            </a:xfrm>
            <a:custGeom>
              <a:avLst/>
              <a:gdLst/>
              <a:ahLst/>
              <a:cxnLst/>
              <a:rect l="l" t="t" r="r" b="b"/>
              <a:pathLst>
                <a:path w="9719310" h="7199630">
                  <a:moveTo>
                    <a:pt x="9719310" y="0"/>
                  </a:moveTo>
                  <a:lnTo>
                    <a:pt x="0" y="0"/>
                  </a:lnTo>
                  <a:lnTo>
                    <a:pt x="0" y="7199630"/>
                  </a:lnTo>
                  <a:lnTo>
                    <a:pt x="4860290" y="7199630"/>
                  </a:lnTo>
                  <a:lnTo>
                    <a:pt x="9719310" y="7199630"/>
                  </a:lnTo>
                  <a:lnTo>
                    <a:pt x="971931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0339" y="180940"/>
              <a:ext cx="9720580" cy="128016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09550" rIns="0" bIns="0" rtlCol="0" vert="horz">
            <a:spAutoFit/>
          </a:bodyPr>
          <a:lstStyle/>
          <a:p>
            <a:pPr marL="173990">
              <a:lnSpc>
                <a:spcPct val="100000"/>
              </a:lnSpc>
              <a:spcBef>
                <a:spcPts val="100"/>
              </a:spcBef>
            </a:pPr>
            <a:r>
              <a:rPr dirty="0" sz="4400">
                <a:latin typeface="Times New Roman"/>
                <a:cs typeface="Times New Roman"/>
              </a:rPr>
              <a:t>La</a:t>
            </a:r>
            <a:r>
              <a:rPr dirty="0" sz="4400" spc="-85">
                <a:latin typeface="Times New Roman"/>
                <a:cs typeface="Times New Roman"/>
              </a:rPr>
              <a:t> </a:t>
            </a:r>
            <a:r>
              <a:rPr dirty="0" sz="4400">
                <a:latin typeface="Times New Roman"/>
                <a:cs typeface="Times New Roman"/>
              </a:rPr>
              <a:t>filosofia</a:t>
            </a:r>
            <a:r>
              <a:rPr dirty="0" sz="4400" spc="-90">
                <a:latin typeface="Times New Roman"/>
                <a:cs typeface="Times New Roman"/>
              </a:rPr>
              <a:t> </a:t>
            </a:r>
            <a:r>
              <a:rPr dirty="0" sz="4400" spc="-10">
                <a:latin typeface="Times New Roman"/>
                <a:cs typeface="Times New Roman"/>
              </a:rPr>
              <a:t>Profumalchemica</a:t>
            </a:r>
            <a:endParaRPr sz="4400">
              <a:latin typeface="Times New Roman"/>
              <a:cs typeface="Times New Roman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539750" y="1619850"/>
            <a:ext cx="9041130" cy="5731510"/>
            <a:chOff x="539750" y="1619850"/>
            <a:chExt cx="9041130" cy="5731510"/>
          </a:xfrm>
        </p:grpSpPr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40200" y="1619850"/>
              <a:ext cx="5440680" cy="3060700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539750" y="4702140"/>
              <a:ext cx="9000490" cy="2649220"/>
            </a:xfrm>
            <a:custGeom>
              <a:avLst/>
              <a:gdLst/>
              <a:ahLst/>
              <a:cxnLst/>
              <a:rect l="l" t="t" r="r" b="b"/>
              <a:pathLst>
                <a:path w="9000490" h="2649220">
                  <a:moveTo>
                    <a:pt x="9000490" y="0"/>
                  </a:moveTo>
                  <a:lnTo>
                    <a:pt x="0" y="0"/>
                  </a:lnTo>
                  <a:lnTo>
                    <a:pt x="0" y="2649220"/>
                  </a:lnTo>
                  <a:lnTo>
                    <a:pt x="4500880" y="2649220"/>
                  </a:lnTo>
                  <a:lnTo>
                    <a:pt x="9000490" y="2649220"/>
                  </a:lnTo>
                  <a:lnTo>
                    <a:pt x="90004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539750" y="4702140"/>
            <a:ext cx="9000490" cy="264922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393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10"/>
              </a:spcBef>
            </a:pPr>
            <a:endParaRPr sz="1800">
              <a:latin typeface="Times New Roman"/>
              <a:cs typeface="Times New Roman"/>
            </a:endParaRPr>
          </a:p>
          <a:p>
            <a:pPr marL="989330" marR="404495" indent="-819150">
              <a:lnSpc>
                <a:spcPts val="2020"/>
              </a:lnSpc>
              <a:spcBef>
                <a:spcPts val="5"/>
              </a:spcBef>
            </a:pPr>
            <a:r>
              <a:rPr dirty="0" sz="1800">
                <a:latin typeface="Arial"/>
                <a:cs typeface="Arial"/>
              </a:rPr>
              <a:t>“Si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può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considerare,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studiare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e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praticare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il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profumo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come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sistema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di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comunicazione </a:t>
            </a:r>
            <a:r>
              <a:rPr dirty="0" sz="1800">
                <a:latin typeface="Arial"/>
                <a:cs typeface="Arial"/>
              </a:rPr>
              <a:t>in</a:t>
            </a:r>
            <a:r>
              <a:rPr dirty="0" sz="1800" spc="-4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grado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di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facilitare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l’accesso</a:t>
            </a:r>
            <a:r>
              <a:rPr dirty="0" sz="1800" spc="-4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un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linguaggio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che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considero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naturale</a:t>
            </a:r>
            <a:endParaRPr sz="1800">
              <a:latin typeface="Arial"/>
              <a:cs typeface="Arial"/>
            </a:endParaRPr>
          </a:p>
          <a:p>
            <a:pPr marL="2553970">
              <a:lnSpc>
                <a:spcPts val="1964"/>
              </a:lnSpc>
            </a:pPr>
            <a:r>
              <a:rPr dirty="0" sz="1800">
                <a:latin typeface="Arial"/>
                <a:cs typeface="Arial"/>
              </a:rPr>
              <a:t>quindi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in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certa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qual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misura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universale</a:t>
            </a:r>
            <a:endParaRPr sz="1800">
              <a:latin typeface="Arial"/>
              <a:cs typeface="Arial"/>
            </a:endParaRPr>
          </a:p>
          <a:p>
            <a:pPr algn="ctr" marR="168275">
              <a:lnSpc>
                <a:spcPts val="2090"/>
              </a:lnSpc>
              <a:spcBef>
                <a:spcPts val="1870"/>
              </a:spcBef>
            </a:pPr>
            <a:r>
              <a:rPr dirty="0" sz="1800">
                <a:latin typeface="Arial"/>
                <a:cs typeface="Arial"/>
              </a:rPr>
              <a:t>una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lingua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operante</a:t>
            </a:r>
            <a:endParaRPr sz="1800">
              <a:latin typeface="Arial"/>
              <a:cs typeface="Arial"/>
            </a:endParaRPr>
          </a:p>
          <a:p>
            <a:pPr algn="ctr" marR="297180">
              <a:lnSpc>
                <a:spcPts val="2014"/>
              </a:lnSpc>
            </a:pPr>
            <a:r>
              <a:rPr dirty="0" sz="1800">
                <a:latin typeface="Arial"/>
                <a:cs typeface="Arial"/>
              </a:rPr>
              <a:t>generatrice</a:t>
            </a:r>
            <a:r>
              <a:rPr dirty="0" sz="1800" spc="-5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di</a:t>
            </a:r>
            <a:r>
              <a:rPr dirty="0" sz="1800" spc="-5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conoscenza</a:t>
            </a:r>
            <a:r>
              <a:rPr dirty="0" sz="1800" spc="-5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con</a:t>
            </a:r>
            <a:r>
              <a:rPr dirty="0" sz="1800" spc="-4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carattere</a:t>
            </a:r>
            <a:r>
              <a:rPr dirty="0" sz="1800" spc="-6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generale</a:t>
            </a:r>
            <a:endParaRPr sz="1800">
              <a:latin typeface="Arial"/>
              <a:cs typeface="Arial"/>
            </a:endParaRPr>
          </a:p>
          <a:p>
            <a:pPr algn="ctr" marL="3479800" marR="3648710">
              <a:lnSpc>
                <a:spcPts val="2020"/>
              </a:lnSpc>
              <a:spcBef>
                <a:spcPts val="105"/>
              </a:spcBef>
            </a:pPr>
            <a:r>
              <a:rPr dirty="0" sz="1800">
                <a:latin typeface="Arial"/>
                <a:cs typeface="Arial"/>
              </a:rPr>
              <a:t>e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di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sapere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utile” </a:t>
            </a:r>
            <a:r>
              <a:rPr dirty="0" sz="1800">
                <a:latin typeface="Arial"/>
                <a:cs typeface="Arial"/>
              </a:rPr>
              <a:t>Anna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Rosa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Ferrari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9750" y="1619850"/>
            <a:ext cx="3460750" cy="30607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265669" y="6276940"/>
            <a:ext cx="2178685" cy="811530"/>
          </a:xfrm>
          <a:prstGeom prst="rect">
            <a:avLst/>
          </a:prstGeom>
        </p:spPr>
        <p:txBody>
          <a:bodyPr wrap="square" lIns="0" tIns="36194" rIns="0" bIns="0" rtlCol="0" vert="horz">
            <a:spAutoFit/>
          </a:bodyPr>
          <a:lstStyle/>
          <a:p>
            <a:pPr marL="76200" marR="40005" indent="-63500">
              <a:lnSpc>
                <a:spcPts val="2020"/>
              </a:lnSpc>
              <a:spcBef>
                <a:spcPts val="284"/>
              </a:spcBef>
            </a:pPr>
            <a:r>
              <a:rPr dirty="0" sz="1800" i="1">
                <a:latin typeface="Arial"/>
                <a:cs typeface="Arial"/>
              </a:rPr>
              <a:t>“Il</a:t>
            </a:r>
            <a:r>
              <a:rPr dirty="0" sz="1800" spc="-30" i="1">
                <a:latin typeface="Arial"/>
                <a:cs typeface="Arial"/>
              </a:rPr>
              <a:t> </a:t>
            </a:r>
            <a:r>
              <a:rPr dirty="0" sz="1800" i="1">
                <a:latin typeface="Arial"/>
                <a:cs typeface="Arial"/>
              </a:rPr>
              <a:t>regno</a:t>
            </a:r>
            <a:r>
              <a:rPr dirty="0" sz="1800" spc="-25" i="1">
                <a:latin typeface="Arial"/>
                <a:cs typeface="Arial"/>
              </a:rPr>
              <a:t> </a:t>
            </a:r>
            <a:r>
              <a:rPr dirty="0" sz="1800" spc="-20" i="1">
                <a:latin typeface="Arial"/>
                <a:cs typeface="Arial"/>
              </a:rPr>
              <a:t>delle </a:t>
            </a:r>
            <a:r>
              <a:rPr dirty="0" sz="1800" i="1">
                <a:latin typeface="Arial"/>
                <a:cs typeface="Arial"/>
              </a:rPr>
              <a:t>separatezze</a:t>
            </a:r>
            <a:r>
              <a:rPr dirty="0" sz="1800" spc="-35" i="1">
                <a:latin typeface="Arial"/>
                <a:cs typeface="Arial"/>
              </a:rPr>
              <a:t> </a:t>
            </a:r>
            <a:r>
              <a:rPr dirty="0" sz="1800" i="1">
                <a:latin typeface="Arial"/>
                <a:cs typeface="Arial"/>
              </a:rPr>
              <a:t>è</a:t>
            </a:r>
            <a:r>
              <a:rPr dirty="0" sz="1800" spc="-35" i="1">
                <a:latin typeface="Arial"/>
                <a:cs typeface="Arial"/>
              </a:rPr>
              <a:t> </a:t>
            </a:r>
            <a:r>
              <a:rPr dirty="0" sz="1800" spc="-10" i="1">
                <a:latin typeface="Arial"/>
                <a:cs typeface="Arial"/>
              </a:rPr>
              <a:t>finito”</a:t>
            </a:r>
            <a:endParaRPr sz="1800">
              <a:latin typeface="Arial"/>
              <a:cs typeface="Arial"/>
            </a:endParaRPr>
          </a:p>
          <a:p>
            <a:pPr marL="1036319">
              <a:lnSpc>
                <a:spcPts val="1964"/>
              </a:lnSpc>
            </a:pPr>
            <a:r>
              <a:rPr dirty="0" sz="1800" i="1">
                <a:latin typeface="Arial"/>
                <a:cs typeface="Arial"/>
              </a:rPr>
              <a:t>Anne</a:t>
            </a:r>
            <a:r>
              <a:rPr dirty="0" sz="1800" spc="-30" i="1">
                <a:latin typeface="Arial"/>
                <a:cs typeface="Arial"/>
              </a:rPr>
              <a:t> </a:t>
            </a:r>
            <a:r>
              <a:rPr dirty="0" sz="1800" spc="-20" i="1">
                <a:latin typeface="Arial"/>
                <a:cs typeface="Arial"/>
              </a:rPr>
              <a:t>Rose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359409" y="360010"/>
            <a:ext cx="9361170" cy="6840220"/>
          </a:xfrm>
          <a:custGeom>
            <a:avLst/>
            <a:gdLst/>
            <a:ahLst/>
            <a:cxnLst/>
            <a:rect l="l" t="t" r="r" b="b"/>
            <a:pathLst>
              <a:path w="9361170" h="6840220">
                <a:moveTo>
                  <a:pt x="9361170" y="0"/>
                </a:moveTo>
                <a:lnTo>
                  <a:pt x="0" y="0"/>
                </a:lnTo>
                <a:lnTo>
                  <a:pt x="0" y="6840220"/>
                </a:lnTo>
                <a:lnTo>
                  <a:pt x="4681220" y="6840220"/>
                </a:lnTo>
                <a:lnTo>
                  <a:pt x="9361170" y="6840220"/>
                </a:lnTo>
                <a:lnTo>
                  <a:pt x="93611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022090" y="363820"/>
            <a:ext cx="164973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0">
                <a:latin typeface="Arial"/>
                <a:cs typeface="Arial"/>
              </a:rPr>
              <a:t>Sacro</a:t>
            </a:r>
            <a:r>
              <a:rPr dirty="0" sz="2400" spc="-80" b="0">
                <a:latin typeface="Arial"/>
                <a:cs typeface="Arial"/>
              </a:rPr>
              <a:t> </a:t>
            </a:r>
            <a:r>
              <a:rPr dirty="0" sz="2400" spc="-20" b="0">
                <a:latin typeface="Arial"/>
                <a:cs typeface="Arial"/>
              </a:rPr>
              <a:t>Graal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4107179" y="1043270"/>
            <a:ext cx="147955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latin typeface="Arial"/>
                <a:cs typeface="Arial"/>
              </a:rPr>
              <a:t>evoluzione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228850" y="1722720"/>
            <a:ext cx="131191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latin typeface="Arial"/>
                <a:cs typeface="Arial"/>
              </a:rPr>
              <a:t>semiotica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6403858" y="1722720"/>
            <a:ext cx="210629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latin typeface="Arial"/>
                <a:cs typeface="Arial"/>
              </a:rPr>
              <a:t>esercizio</a:t>
            </a:r>
            <a:r>
              <a:rPr dirty="0" sz="2400" spc="-14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scelta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78509" y="2403440"/>
            <a:ext cx="1649730" cy="73025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 marR="5080" indent="853440">
              <a:lnSpc>
                <a:spcPts val="2670"/>
              </a:lnSpc>
              <a:spcBef>
                <a:spcPts val="360"/>
              </a:spcBef>
            </a:pPr>
            <a:r>
              <a:rPr dirty="0" sz="2400" spc="-10">
                <a:latin typeface="Arial"/>
                <a:cs typeface="Arial"/>
              </a:rPr>
              <a:t>teoria conoscenza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4526450" y="2742530"/>
            <a:ext cx="77089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latin typeface="Arial"/>
                <a:cs typeface="Arial"/>
              </a:rPr>
              <a:t>varco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716606" y="2742530"/>
            <a:ext cx="18675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0">
                <a:latin typeface="Arial"/>
                <a:cs typeface="Arial"/>
              </a:rPr>
              <a:t>filo-</a:t>
            </a:r>
            <a:r>
              <a:rPr dirty="0" sz="2400" spc="-10">
                <a:latin typeface="Arial"/>
                <a:cs typeface="Arial"/>
              </a:rPr>
              <a:t>sinestesia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035050" y="3421980"/>
            <a:ext cx="171577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latin typeface="Arial"/>
                <a:cs typeface="Arial"/>
              </a:rPr>
              <a:t>discontinuità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6974290" y="3421980"/>
            <a:ext cx="215582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>
                <a:latin typeface="Arial"/>
                <a:cs typeface="Arial"/>
              </a:rPr>
              <a:t>esercizio-</a:t>
            </a:r>
            <a:r>
              <a:rPr dirty="0" sz="2400" spc="-10">
                <a:latin typeface="Arial"/>
                <a:cs typeface="Arial"/>
              </a:rPr>
              <a:t>libertà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461769" y="4102699"/>
            <a:ext cx="131000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latin typeface="Arial"/>
                <a:cs typeface="Arial"/>
              </a:rPr>
              <a:t>resilienza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3679709" y="4102699"/>
            <a:ext cx="237807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latin typeface="Arial"/>
                <a:cs typeface="Arial"/>
              </a:rPr>
              <a:t>Profumalchemico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6712064" y="4102699"/>
            <a:ext cx="281622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>
                <a:latin typeface="Arial"/>
                <a:cs typeface="Arial"/>
              </a:rPr>
              <a:t>esercizio-</a:t>
            </a:r>
            <a:r>
              <a:rPr dirty="0" sz="2400" spc="-10">
                <a:latin typeface="Arial"/>
                <a:cs typeface="Arial"/>
              </a:rPr>
              <a:t>percezione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608330" y="4782149"/>
            <a:ext cx="290131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>
                <a:latin typeface="Arial"/>
                <a:cs typeface="Arial"/>
              </a:rPr>
              <a:t>psico-</a:t>
            </a:r>
            <a:r>
              <a:rPr dirty="0" sz="2400" spc="-10">
                <a:latin typeface="Arial"/>
                <a:cs typeface="Arial"/>
              </a:rPr>
              <a:t>profumalchimia</a:t>
            </a:r>
            <a:endParaRPr sz="24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6372731" y="4782149"/>
            <a:ext cx="205422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0">
                <a:latin typeface="Arial"/>
                <a:cs typeface="Arial"/>
              </a:rPr>
              <a:t>filosofia-</a:t>
            </a:r>
            <a:r>
              <a:rPr dirty="0" sz="2400" spc="-10">
                <a:latin typeface="Arial"/>
                <a:cs typeface="Arial"/>
              </a:rPr>
              <a:t>azione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1546860" y="5461599"/>
            <a:ext cx="227584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latin typeface="Arial"/>
                <a:cs typeface="Arial"/>
              </a:rPr>
              <a:t>ars</a:t>
            </a:r>
            <a:r>
              <a:rPr dirty="0" sz="2400" spc="-3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combinatoria</a:t>
            </a:r>
            <a:endParaRPr sz="240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6176072" y="5461599"/>
            <a:ext cx="258000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latin typeface="Arial"/>
                <a:cs typeface="Arial"/>
              </a:rPr>
              <a:t>piacere</a:t>
            </a:r>
            <a:r>
              <a:rPr dirty="0" sz="2400" spc="-12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necessario</a:t>
            </a:r>
            <a:endParaRPr sz="240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3937000" y="6481410"/>
            <a:ext cx="193802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latin typeface="Arial"/>
                <a:cs typeface="Arial"/>
              </a:rPr>
              <a:t>trasmutazione</a:t>
            </a:r>
            <a:endParaRPr sz="2400">
              <a:latin typeface="Arial"/>
              <a:cs typeface="Arial"/>
            </a:endParaRPr>
          </a:p>
        </p:txBody>
      </p:sp>
      <p:sp>
        <p:nvSpPr>
          <p:cNvPr id="21" name="object 21" descr=""/>
          <p:cNvSpPr/>
          <p:nvPr/>
        </p:nvSpPr>
        <p:spPr>
          <a:xfrm>
            <a:off x="2519679" y="1440780"/>
            <a:ext cx="4320540" cy="5039360"/>
          </a:xfrm>
          <a:custGeom>
            <a:avLst/>
            <a:gdLst/>
            <a:ahLst/>
            <a:cxnLst/>
            <a:rect l="l" t="t" r="r" b="b"/>
            <a:pathLst>
              <a:path w="4320540" h="5039360">
                <a:moveTo>
                  <a:pt x="2340610" y="2700020"/>
                </a:moveTo>
                <a:lnTo>
                  <a:pt x="2340610" y="1619250"/>
                </a:lnTo>
              </a:path>
              <a:path w="4320540" h="5039360">
                <a:moveTo>
                  <a:pt x="2340610" y="1259839"/>
                </a:moveTo>
                <a:lnTo>
                  <a:pt x="2340610" y="0"/>
                </a:lnTo>
              </a:path>
              <a:path w="4320540" h="5039360">
                <a:moveTo>
                  <a:pt x="2340610" y="3059430"/>
                </a:moveTo>
                <a:lnTo>
                  <a:pt x="2340610" y="5039360"/>
                </a:lnTo>
              </a:path>
              <a:path w="4320540" h="5039360">
                <a:moveTo>
                  <a:pt x="2340610" y="2700020"/>
                </a:moveTo>
                <a:lnTo>
                  <a:pt x="3959859" y="720089"/>
                </a:lnTo>
              </a:path>
              <a:path w="4320540" h="5039360">
                <a:moveTo>
                  <a:pt x="2520949" y="2700020"/>
                </a:moveTo>
                <a:lnTo>
                  <a:pt x="4140200" y="1619250"/>
                </a:lnTo>
              </a:path>
              <a:path w="4320540" h="5039360">
                <a:moveTo>
                  <a:pt x="2700020" y="2700020"/>
                </a:moveTo>
                <a:lnTo>
                  <a:pt x="4320540" y="2339340"/>
                </a:lnTo>
              </a:path>
              <a:path w="4320540" h="5039360">
                <a:moveTo>
                  <a:pt x="3600450" y="2880360"/>
                </a:moveTo>
                <a:lnTo>
                  <a:pt x="4140200" y="2880360"/>
                </a:lnTo>
              </a:path>
              <a:path w="4320540" h="5039360">
                <a:moveTo>
                  <a:pt x="2700020" y="3059430"/>
                </a:moveTo>
                <a:lnTo>
                  <a:pt x="3780790" y="3600450"/>
                </a:lnTo>
              </a:path>
              <a:path w="4320540" h="5039360">
                <a:moveTo>
                  <a:pt x="2520949" y="3059430"/>
                </a:moveTo>
                <a:lnTo>
                  <a:pt x="3420109" y="4319270"/>
                </a:lnTo>
              </a:path>
              <a:path w="4320540" h="5039360">
                <a:moveTo>
                  <a:pt x="2160270" y="3059430"/>
                </a:moveTo>
                <a:lnTo>
                  <a:pt x="1440180" y="4319270"/>
                </a:lnTo>
              </a:path>
              <a:path w="4320540" h="5039360">
                <a:moveTo>
                  <a:pt x="1979930" y="3059430"/>
                </a:moveTo>
                <a:lnTo>
                  <a:pt x="1080770" y="3600450"/>
                </a:lnTo>
              </a:path>
              <a:path w="4320540" h="5039360">
                <a:moveTo>
                  <a:pt x="1080770" y="2880360"/>
                </a:moveTo>
                <a:lnTo>
                  <a:pt x="360680" y="2880360"/>
                </a:lnTo>
              </a:path>
              <a:path w="4320540" h="5039360">
                <a:moveTo>
                  <a:pt x="1979930" y="2700020"/>
                </a:moveTo>
                <a:lnTo>
                  <a:pt x="360680" y="2339340"/>
                </a:lnTo>
              </a:path>
              <a:path w="4320540" h="5039360">
                <a:moveTo>
                  <a:pt x="2160270" y="2700020"/>
                </a:moveTo>
                <a:lnTo>
                  <a:pt x="0" y="1619250"/>
                </a:lnTo>
              </a:path>
              <a:path w="4320540" h="5039360">
                <a:moveTo>
                  <a:pt x="2340610" y="2700020"/>
                </a:moveTo>
                <a:lnTo>
                  <a:pt x="1080770" y="72008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80339" y="180940"/>
            <a:ext cx="9720580" cy="7199630"/>
            <a:chOff x="180339" y="180940"/>
            <a:chExt cx="9720580" cy="7199630"/>
          </a:xfrm>
        </p:grpSpPr>
        <p:sp>
          <p:nvSpPr>
            <p:cNvPr id="3" name="object 3" descr=""/>
            <p:cNvSpPr/>
            <p:nvPr/>
          </p:nvSpPr>
          <p:spPr>
            <a:xfrm>
              <a:off x="180339" y="180940"/>
              <a:ext cx="9719310" cy="7199630"/>
            </a:xfrm>
            <a:custGeom>
              <a:avLst/>
              <a:gdLst/>
              <a:ahLst/>
              <a:cxnLst/>
              <a:rect l="l" t="t" r="r" b="b"/>
              <a:pathLst>
                <a:path w="9719310" h="7199630">
                  <a:moveTo>
                    <a:pt x="9719310" y="0"/>
                  </a:moveTo>
                  <a:lnTo>
                    <a:pt x="0" y="0"/>
                  </a:lnTo>
                  <a:lnTo>
                    <a:pt x="0" y="7199630"/>
                  </a:lnTo>
                  <a:lnTo>
                    <a:pt x="4860290" y="7199630"/>
                  </a:lnTo>
                  <a:lnTo>
                    <a:pt x="9719310" y="7199630"/>
                  </a:lnTo>
                  <a:lnTo>
                    <a:pt x="971931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28260" y="1101690"/>
              <a:ext cx="4319270" cy="540004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339" y="191100"/>
              <a:ext cx="9720580" cy="889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78180" y="163159"/>
            <a:ext cx="855472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>
                <a:latin typeface="Times New Roman"/>
                <a:cs typeface="Times New Roman"/>
              </a:rPr>
              <a:t>l’esperienza</a:t>
            </a:r>
            <a:r>
              <a:rPr dirty="0" sz="4400" spc="-75">
                <a:latin typeface="Times New Roman"/>
                <a:cs typeface="Times New Roman"/>
              </a:rPr>
              <a:t> </a:t>
            </a:r>
            <a:r>
              <a:rPr dirty="0" sz="4400">
                <a:latin typeface="Times New Roman"/>
                <a:cs typeface="Times New Roman"/>
              </a:rPr>
              <a:t>del</a:t>
            </a:r>
            <a:r>
              <a:rPr dirty="0" sz="4400" spc="-80">
                <a:latin typeface="Times New Roman"/>
                <a:cs typeface="Times New Roman"/>
              </a:rPr>
              <a:t> </a:t>
            </a:r>
            <a:r>
              <a:rPr dirty="0" sz="4400">
                <a:latin typeface="Times New Roman"/>
                <a:cs typeface="Times New Roman"/>
              </a:rPr>
              <a:t>pensiero</a:t>
            </a:r>
            <a:r>
              <a:rPr dirty="0" sz="4400" spc="-75">
                <a:latin typeface="Times New Roman"/>
                <a:cs typeface="Times New Roman"/>
              </a:rPr>
              <a:t> </a:t>
            </a:r>
            <a:r>
              <a:rPr dirty="0" sz="4400" spc="-10">
                <a:latin typeface="Times New Roman"/>
                <a:cs typeface="Times New Roman"/>
              </a:rPr>
              <a:t>profumato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6141720" y="6660480"/>
            <a:ext cx="1418590" cy="349250"/>
          </a:xfrm>
          <a:custGeom>
            <a:avLst/>
            <a:gdLst/>
            <a:ahLst/>
            <a:cxnLst/>
            <a:rect l="l" t="t" r="r" b="b"/>
            <a:pathLst>
              <a:path w="1418590" h="349250">
                <a:moveTo>
                  <a:pt x="1418589" y="0"/>
                </a:moveTo>
                <a:lnTo>
                  <a:pt x="0" y="0"/>
                </a:lnTo>
                <a:lnTo>
                  <a:pt x="0" y="349249"/>
                </a:lnTo>
                <a:lnTo>
                  <a:pt x="709929" y="349249"/>
                </a:lnTo>
                <a:lnTo>
                  <a:pt x="1418589" y="349249"/>
                </a:lnTo>
                <a:lnTo>
                  <a:pt x="14185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6141720" y="6660480"/>
            <a:ext cx="1418590" cy="34925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2032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160"/>
              </a:spcBef>
            </a:pPr>
            <a:r>
              <a:rPr dirty="0" sz="1800">
                <a:latin typeface="Times New Roman"/>
                <a:cs typeface="Times New Roman"/>
              </a:rPr>
              <a:t>aprire</a:t>
            </a:r>
            <a:r>
              <a:rPr dirty="0" sz="1800" spc="-4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ponti...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7851140" y="6650320"/>
            <a:ext cx="1584960" cy="359410"/>
          </a:xfrm>
          <a:custGeom>
            <a:avLst/>
            <a:gdLst/>
            <a:ahLst/>
            <a:cxnLst/>
            <a:rect l="l" t="t" r="r" b="b"/>
            <a:pathLst>
              <a:path w="1584959" h="359409">
                <a:moveTo>
                  <a:pt x="1584959" y="0"/>
                </a:moveTo>
                <a:lnTo>
                  <a:pt x="0" y="0"/>
                </a:lnTo>
                <a:lnTo>
                  <a:pt x="0" y="359410"/>
                </a:lnTo>
                <a:lnTo>
                  <a:pt x="792479" y="359410"/>
                </a:lnTo>
                <a:lnTo>
                  <a:pt x="1584959" y="359410"/>
                </a:lnTo>
                <a:lnTo>
                  <a:pt x="15849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7851140" y="6650320"/>
            <a:ext cx="1584960" cy="35941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2032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160"/>
              </a:spcBef>
            </a:pPr>
            <a:r>
              <a:rPr dirty="0" sz="1800">
                <a:latin typeface="Times New Roman"/>
                <a:cs typeface="Times New Roman"/>
              </a:rPr>
              <a:t>...di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traslazione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552450" y="2160870"/>
            <a:ext cx="4307840" cy="349250"/>
          </a:xfrm>
          <a:custGeom>
            <a:avLst/>
            <a:gdLst/>
            <a:ahLst/>
            <a:cxnLst/>
            <a:rect l="l" t="t" r="r" b="b"/>
            <a:pathLst>
              <a:path w="4307840" h="349250">
                <a:moveTo>
                  <a:pt x="4307840" y="0"/>
                </a:moveTo>
                <a:lnTo>
                  <a:pt x="0" y="0"/>
                </a:lnTo>
                <a:lnTo>
                  <a:pt x="0" y="349250"/>
                </a:lnTo>
                <a:lnTo>
                  <a:pt x="2153920" y="349250"/>
                </a:lnTo>
                <a:lnTo>
                  <a:pt x="4307840" y="349250"/>
                </a:lnTo>
                <a:lnTo>
                  <a:pt x="43078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552450" y="2160870"/>
            <a:ext cx="4307840" cy="34925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20320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160"/>
              </a:spcBef>
            </a:pPr>
            <a:r>
              <a:rPr dirty="0" sz="1800" spc="-10">
                <a:latin typeface="Times New Roman"/>
                <a:cs typeface="Times New Roman"/>
              </a:rPr>
              <a:t>Visione</a:t>
            </a:r>
            <a:r>
              <a:rPr dirty="0" sz="1800" spc="-4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Profumalchemica:</a:t>
            </a:r>
            <a:r>
              <a:rPr dirty="0" sz="1800" spc="-4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ritrovare</a:t>
            </a:r>
            <a:r>
              <a:rPr dirty="0" sz="1800" spc="-4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le</a:t>
            </a:r>
            <a:r>
              <a:rPr dirty="0" sz="1800" spc="-3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chiavi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539750" y="2700620"/>
            <a:ext cx="4320540" cy="4320540"/>
            <a:chOff x="539750" y="2700620"/>
            <a:chExt cx="4320540" cy="4320540"/>
          </a:xfrm>
        </p:grpSpPr>
        <p:pic>
          <p:nvPicPr>
            <p:cNvPr id="14" name="object 1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8400" y="2700620"/>
              <a:ext cx="2421890" cy="2160270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9750" y="4500210"/>
              <a:ext cx="2520950" cy="25209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80339" y="180940"/>
            <a:ext cx="9720580" cy="7199630"/>
            <a:chOff x="180339" y="180940"/>
            <a:chExt cx="9720580" cy="7199630"/>
          </a:xfrm>
        </p:grpSpPr>
        <p:sp>
          <p:nvSpPr>
            <p:cNvPr id="3" name="object 3" descr=""/>
            <p:cNvSpPr/>
            <p:nvPr/>
          </p:nvSpPr>
          <p:spPr>
            <a:xfrm>
              <a:off x="180339" y="180940"/>
              <a:ext cx="9719310" cy="7199630"/>
            </a:xfrm>
            <a:custGeom>
              <a:avLst/>
              <a:gdLst/>
              <a:ahLst/>
              <a:cxnLst/>
              <a:rect l="l" t="t" r="r" b="b"/>
              <a:pathLst>
                <a:path w="9719310" h="7199630">
                  <a:moveTo>
                    <a:pt x="9719310" y="0"/>
                  </a:moveTo>
                  <a:lnTo>
                    <a:pt x="0" y="0"/>
                  </a:lnTo>
                  <a:lnTo>
                    <a:pt x="0" y="7199630"/>
                  </a:lnTo>
                  <a:lnTo>
                    <a:pt x="4860290" y="7199630"/>
                  </a:lnTo>
                  <a:lnTo>
                    <a:pt x="9719310" y="7199630"/>
                  </a:lnTo>
                  <a:lnTo>
                    <a:pt x="971931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9410" y="4987890"/>
              <a:ext cx="2340610" cy="239268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9679" y="4140799"/>
              <a:ext cx="4427220" cy="323977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19699" y="1612230"/>
              <a:ext cx="4679950" cy="306831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0339" y="193640"/>
              <a:ext cx="9720580" cy="110997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89660" y="165699"/>
            <a:ext cx="776795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>
                <a:latin typeface="Times New Roman"/>
                <a:cs typeface="Times New Roman"/>
              </a:rPr>
              <a:t>Riferimenti</a:t>
            </a:r>
            <a:r>
              <a:rPr dirty="0" sz="4400" spc="-40">
                <a:latin typeface="Times New Roman"/>
                <a:cs typeface="Times New Roman"/>
              </a:rPr>
              <a:t> </a:t>
            </a:r>
            <a:r>
              <a:rPr dirty="0" sz="4400">
                <a:latin typeface="Times New Roman"/>
                <a:cs typeface="Times New Roman"/>
              </a:rPr>
              <a:t>scientifici</a:t>
            </a:r>
            <a:r>
              <a:rPr dirty="0" sz="4400" spc="-35">
                <a:latin typeface="Times New Roman"/>
                <a:cs typeface="Times New Roman"/>
              </a:rPr>
              <a:t> </a:t>
            </a:r>
            <a:r>
              <a:rPr dirty="0" sz="4400">
                <a:latin typeface="Times New Roman"/>
                <a:cs typeface="Times New Roman"/>
              </a:rPr>
              <a:t>e</a:t>
            </a:r>
            <a:r>
              <a:rPr dirty="0" sz="4400" spc="-40">
                <a:latin typeface="Times New Roman"/>
                <a:cs typeface="Times New Roman"/>
              </a:rPr>
              <a:t> </a:t>
            </a:r>
            <a:r>
              <a:rPr dirty="0" sz="4400" spc="-10">
                <a:latin typeface="Times New Roman"/>
                <a:cs typeface="Times New Roman"/>
              </a:rPr>
              <a:t>culturali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052830" y="807049"/>
            <a:ext cx="7799705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b="1">
                <a:latin typeface="Times New Roman"/>
                <a:cs typeface="Times New Roman"/>
              </a:rPr>
              <a:t>ponte</a:t>
            </a:r>
            <a:r>
              <a:rPr dirty="0" sz="2800" spc="-60" b="1">
                <a:latin typeface="Times New Roman"/>
                <a:cs typeface="Times New Roman"/>
              </a:rPr>
              <a:t> </a:t>
            </a:r>
            <a:r>
              <a:rPr dirty="0" sz="2800" b="1">
                <a:latin typeface="Times New Roman"/>
                <a:cs typeface="Times New Roman"/>
              </a:rPr>
              <a:t>tra</a:t>
            </a:r>
            <a:r>
              <a:rPr dirty="0" sz="2800" spc="-35" b="1">
                <a:latin typeface="Times New Roman"/>
                <a:cs typeface="Times New Roman"/>
              </a:rPr>
              <a:t> </a:t>
            </a:r>
            <a:r>
              <a:rPr dirty="0" sz="2800" b="1">
                <a:latin typeface="Times New Roman"/>
                <a:cs typeface="Times New Roman"/>
              </a:rPr>
              <a:t>epoche,</a:t>
            </a:r>
            <a:r>
              <a:rPr dirty="0" sz="2800" spc="-60" b="1">
                <a:latin typeface="Times New Roman"/>
                <a:cs typeface="Times New Roman"/>
              </a:rPr>
              <a:t> </a:t>
            </a:r>
            <a:r>
              <a:rPr dirty="0" sz="2800" b="1">
                <a:latin typeface="Times New Roman"/>
                <a:cs typeface="Times New Roman"/>
              </a:rPr>
              <a:t>culture</a:t>
            </a:r>
            <a:r>
              <a:rPr dirty="0" sz="2800" spc="-55" b="1">
                <a:latin typeface="Times New Roman"/>
                <a:cs typeface="Times New Roman"/>
              </a:rPr>
              <a:t> </a:t>
            </a:r>
            <a:r>
              <a:rPr dirty="0" sz="2800" b="1">
                <a:latin typeface="Times New Roman"/>
                <a:cs typeface="Times New Roman"/>
              </a:rPr>
              <a:t>-</a:t>
            </a:r>
            <a:r>
              <a:rPr dirty="0" sz="2800" spc="-50" b="1">
                <a:latin typeface="Times New Roman"/>
                <a:cs typeface="Times New Roman"/>
              </a:rPr>
              <a:t> </a:t>
            </a:r>
            <a:r>
              <a:rPr dirty="0" sz="2800" b="1">
                <a:latin typeface="Times New Roman"/>
                <a:cs typeface="Times New Roman"/>
              </a:rPr>
              <a:t>tra</a:t>
            </a:r>
            <a:r>
              <a:rPr dirty="0" sz="2800" spc="-55" b="1">
                <a:latin typeface="Times New Roman"/>
                <a:cs typeface="Times New Roman"/>
              </a:rPr>
              <a:t> </a:t>
            </a:r>
            <a:r>
              <a:rPr dirty="0" sz="2800" b="1">
                <a:latin typeface="Times New Roman"/>
                <a:cs typeface="Times New Roman"/>
              </a:rPr>
              <a:t>corpo,</a:t>
            </a:r>
            <a:r>
              <a:rPr dirty="0" sz="2800" spc="-45" b="1">
                <a:latin typeface="Times New Roman"/>
                <a:cs typeface="Times New Roman"/>
              </a:rPr>
              <a:t> </a:t>
            </a:r>
            <a:r>
              <a:rPr dirty="0" sz="2800" b="1">
                <a:latin typeface="Times New Roman"/>
                <a:cs typeface="Times New Roman"/>
              </a:rPr>
              <a:t>anima,</a:t>
            </a:r>
            <a:r>
              <a:rPr dirty="0" sz="2800" spc="-55" b="1">
                <a:latin typeface="Times New Roman"/>
                <a:cs typeface="Times New Roman"/>
              </a:rPr>
              <a:t> </a:t>
            </a:r>
            <a:r>
              <a:rPr dirty="0" sz="2800" spc="-10" b="1">
                <a:latin typeface="Times New Roman"/>
                <a:cs typeface="Times New Roman"/>
              </a:rPr>
              <a:t>spirito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7020559" y="4680549"/>
            <a:ext cx="2879090" cy="2700020"/>
          </a:xfrm>
          <a:custGeom>
            <a:avLst/>
            <a:gdLst/>
            <a:ahLst/>
            <a:cxnLst/>
            <a:rect l="l" t="t" r="r" b="b"/>
            <a:pathLst>
              <a:path w="2879090" h="2700020">
                <a:moveTo>
                  <a:pt x="2879090" y="0"/>
                </a:moveTo>
                <a:lnTo>
                  <a:pt x="0" y="0"/>
                </a:lnTo>
                <a:lnTo>
                  <a:pt x="0" y="2700020"/>
                </a:lnTo>
                <a:lnTo>
                  <a:pt x="1438910" y="2700020"/>
                </a:lnTo>
                <a:lnTo>
                  <a:pt x="2879090" y="2700020"/>
                </a:lnTo>
                <a:lnTo>
                  <a:pt x="28790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7020559" y="4680549"/>
            <a:ext cx="2879090" cy="270002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20320" rIns="0" bIns="0" rtlCol="0" vert="horz">
            <a:spAutoFit/>
          </a:bodyPr>
          <a:lstStyle/>
          <a:p>
            <a:pPr marL="88900">
              <a:lnSpc>
                <a:spcPts val="2075"/>
              </a:lnSpc>
              <a:spcBef>
                <a:spcPts val="160"/>
              </a:spcBef>
            </a:pPr>
            <a:r>
              <a:rPr dirty="0" sz="1800" b="1">
                <a:latin typeface="Times New Roman"/>
                <a:cs typeface="Times New Roman"/>
              </a:rPr>
              <a:t>Riferimenti</a:t>
            </a:r>
            <a:r>
              <a:rPr dirty="0" sz="1800" spc="-105" b="1">
                <a:latin typeface="Times New Roman"/>
                <a:cs typeface="Times New Roman"/>
              </a:rPr>
              <a:t> </a:t>
            </a:r>
            <a:r>
              <a:rPr dirty="0" sz="1800" spc="-10" b="1">
                <a:latin typeface="Times New Roman"/>
                <a:cs typeface="Times New Roman"/>
              </a:rPr>
              <a:t>scientifici</a:t>
            </a:r>
            <a:endParaRPr sz="1800">
              <a:latin typeface="Times New Roman"/>
              <a:cs typeface="Times New Roman"/>
            </a:endParaRPr>
          </a:p>
          <a:p>
            <a:pPr marL="88900">
              <a:lnSpc>
                <a:spcPts val="1995"/>
              </a:lnSpc>
            </a:pPr>
            <a:r>
              <a:rPr dirty="0" sz="1800">
                <a:latin typeface="Times New Roman"/>
                <a:cs typeface="Times New Roman"/>
              </a:rPr>
              <a:t>fisiologia</a:t>
            </a:r>
            <a:r>
              <a:rPr dirty="0" sz="1800" spc="-3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olfatto</a:t>
            </a:r>
            <a:endParaRPr sz="1800">
              <a:latin typeface="Times New Roman"/>
              <a:cs typeface="Times New Roman"/>
            </a:endParaRPr>
          </a:p>
          <a:p>
            <a:pPr marL="88900" marR="113030">
              <a:lnSpc>
                <a:spcPts val="1989"/>
              </a:lnSpc>
              <a:spcBef>
                <a:spcPts val="125"/>
              </a:spcBef>
            </a:pPr>
            <a:r>
              <a:rPr dirty="0" sz="1800">
                <a:latin typeface="Times New Roman"/>
                <a:cs typeface="Times New Roman"/>
              </a:rPr>
              <a:t>sistema</a:t>
            </a:r>
            <a:r>
              <a:rPr dirty="0" sz="1800" spc="-6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complesso</a:t>
            </a:r>
            <a:r>
              <a:rPr dirty="0" sz="1800" spc="-6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(oltv) </a:t>
            </a:r>
            <a:r>
              <a:rPr dirty="0" sz="1800">
                <a:latin typeface="Times New Roman"/>
                <a:cs typeface="Times New Roman"/>
              </a:rPr>
              <a:t>neuroni</a:t>
            </a:r>
            <a:r>
              <a:rPr dirty="0" sz="1800" spc="-6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olfattivi-</a:t>
            </a:r>
            <a:r>
              <a:rPr dirty="0" sz="1800" spc="-6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trasduzione </a:t>
            </a:r>
            <a:r>
              <a:rPr dirty="0" sz="1800">
                <a:latin typeface="Times New Roman"/>
                <a:cs typeface="Times New Roman"/>
              </a:rPr>
              <a:t>sensoriale</a:t>
            </a:r>
            <a:r>
              <a:rPr dirty="0" sz="1800" spc="-4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-</a:t>
            </a:r>
            <a:r>
              <a:rPr dirty="0" sz="1800" spc="38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sistema</a:t>
            </a:r>
            <a:r>
              <a:rPr dirty="0" sz="1800" spc="-4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limbico</a:t>
            </a:r>
            <a:endParaRPr sz="1800">
              <a:latin typeface="Times New Roman"/>
              <a:cs typeface="Times New Roman"/>
            </a:endParaRPr>
          </a:p>
          <a:p>
            <a:pPr marL="88900" marR="636270">
              <a:lnSpc>
                <a:spcPts val="1989"/>
              </a:lnSpc>
              <a:spcBef>
                <a:spcPts val="10"/>
              </a:spcBef>
            </a:pPr>
            <a:r>
              <a:rPr dirty="0" sz="1800">
                <a:latin typeface="Times New Roman"/>
                <a:cs typeface="Times New Roman"/>
              </a:rPr>
              <a:t>-</a:t>
            </a:r>
            <a:r>
              <a:rPr dirty="0" sz="1800" spc="-5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regolazione</a:t>
            </a:r>
            <a:r>
              <a:rPr dirty="0" sz="1800" spc="-5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benessere </a:t>
            </a:r>
            <a:r>
              <a:rPr dirty="0" sz="1800">
                <a:latin typeface="Times New Roman"/>
                <a:cs typeface="Times New Roman"/>
              </a:rPr>
              <a:t>no</a:t>
            </a:r>
            <a:r>
              <a:rPr dirty="0" sz="1800" spc="-4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passaggio</a:t>
            </a:r>
            <a:r>
              <a:rPr dirty="0" sz="1800" spc="-4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da</a:t>
            </a:r>
            <a:r>
              <a:rPr dirty="0" sz="1800" spc="-3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talamo</a:t>
            </a:r>
            <a:endParaRPr sz="1800">
              <a:latin typeface="Times New Roman"/>
              <a:cs typeface="Times New Roman"/>
            </a:endParaRPr>
          </a:p>
          <a:p>
            <a:pPr marL="88900" marR="182245">
              <a:lnSpc>
                <a:spcPts val="1989"/>
              </a:lnSpc>
            </a:pPr>
            <a:r>
              <a:rPr dirty="0" sz="1800" spc="-10">
                <a:latin typeface="Times New Roman"/>
                <a:cs typeface="Times New Roman"/>
              </a:rPr>
              <a:t>decodifica/ars</a:t>
            </a:r>
            <a:r>
              <a:rPr dirty="0" sz="1800" spc="1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combinatoria </a:t>
            </a:r>
            <a:r>
              <a:rPr dirty="0" sz="1800">
                <a:latin typeface="Times New Roman"/>
                <a:cs typeface="Times New Roman"/>
              </a:rPr>
              <a:t>processi</a:t>
            </a:r>
            <a:r>
              <a:rPr dirty="0" sz="1800" spc="-3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di</a:t>
            </a:r>
            <a:r>
              <a:rPr dirty="0" sz="1800" spc="-4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plasticità</a:t>
            </a:r>
            <a:r>
              <a:rPr dirty="0" sz="1800" spc="-4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neurale</a:t>
            </a:r>
            <a:endParaRPr sz="1800">
              <a:latin typeface="Times New Roman"/>
              <a:cs typeface="Times New Roman"/>
            </a:endParaRPr>
          </a:p>
          <a:p>
            <a:pPr marL="88900">
              <a:lnSpc>
                <a:spcPts val="1960"/>
              </a:lnSpc>
            </a:pPr>
            <a:r>
              <a:rPr dirty="0" sz="1800" i="1">
                <a:latin typeface="Times New Roman"/>
                <a:cs typeface="Times New Roman"/>
              </a:rPr>
              <a:t>libertà</a:t>
            </a:r>
            <a:r>
              <a:rPr dirty="0" sz="1800" spc="-75" i="1">
                <a:latin typeface="Times New Roman"/>
                <a:cs typeface="Times New Roman"/>
              </a:rPr>
              <a:t> </a:t>
            </a:r>
            <a:r>
              <a:rPr dirty="0" sz="1800" i="1">
                <a:latin typeface="Times New Roman"/>
                <a:cs typeface="Times New Roman"/>
              </a:rPr>
              <a:t>pensiero</a:t>
            </a:r>
            <a:r>
              <a:rPr dirty="0" sz="1800" spc="-70" i="1">
                <a:latin typeface="Times New Roman"/>
                <a:cs typeface="Times New Roman"/>
              </a:rPr>
              <a:t> </a:t>
            </a:r>
            <a:r>
              <a:rPr dirty="0" sz="1800" spc="-10" i="1">
                <a:latin typeface="Times New Roman"/>
                <a:cs typeface="Times New Roman"/>
              </a:rPr>
              <a:t>sensoriale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 descr=""/>
          <p:cNvSpPr/>
          <p:nvPr/>
        </p:nvSpPr>
        <p:spPr>
          <a:xfrm>
            <a:off x="360679" y="1621120"/>
            <a:ext cx="4499610" cy="2428240"/>
          </a:xfrm>
          <a:custGeom>
            <a:avLst/>
            <a:gdLst/>
            <a:ahLst/>
            <a:cxnLst/>
            <a:rect l="l" t="t" r="r" b="b"/>
            <a:pathLst>
              <a:path w="4499610" h="2428240">
                <a:moveTo>
                  <a:pt x="4499610" y="0"/>
                </a:moveTo>
                <a:lnTo>
                  <a:pt x="0" y="0"/>
                </a:lnTo>
                <a:lnTo>
                  <a:pt x="0" y="2428240"/>
                </a:lnTo>
                <a:lnTo>
                  <a:pt x="2249170" y="2428240"/>
                </a:lnTo>
                <a:lnTo>
                  <a:pt x="4499610" y="2428240"/>
                </a:lnTo>
                <a:lnTo>
                  <a:pt x="44996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 txBox="1"/>
          <p:nvPr/>
        </p:nvSpPr>
        <p:spPr>
          <a:xfrm>
            <a:off x="360679" y="1621120"/>
            <a:ext cx="4499610" cy="242824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20320" rIns="0" bIns="0" rtlCol="0" vert="horz">
            <a:spAutoFit/>
          </a:bodyPr>
          <a:lstStyle/>
          <a:p>
            <a:pPr marL="90170">
              <a:lnSpc>
                <a:spcPts val="2075"/>
              </a:lnSpc>
              <a:spcBef>
                <a:spcPts val="160"/>
              </a:spcBef>
            </a:pPr>
            <a:r>
              <a:rPr dirty="0" sz="1800" spc="-10" b="1">
                <a:latin typeface="Times New Roman"/>
                <a:cs typeface="Times New Roman"/>
              </a:rPr>
              <a:t>Riferimenti</a:t>
            </a:r>
            <a:r>
              <a:rPr dirty="0" sz="1800" spc="-5" b="1">
                <a:latin typeface="Times New Roman"/>
                <a:cs typeface="Times New Roman"/>
              </a:rPr>
              <a:t> </a:t>
            </a:r>
            <a:r>
              <a:rPr dirty="0" sz="1800" spc="-10" b="1">
                <a:latin typeface="Times New Roman"/>
                <a:cs typeface="Times New Roman"/>
              </a:rPr>
              <a:t>culturali</a:t>
            </a:r>
            <a:endParaRPr sz="1800">
              <a:latin typeface="Times New Roman"/>
              <a:cs typeface="Times New Roman"/>
            </a:endParaRPr>
          </a:p>
          <a:p>
            <a:pPr marL="90170">
              <a:lnSpc>
                <a:spcPts val="1989"/>
              </a:lnSpc>
            </a:pPr>
            <a:r>
              <a:rPr dirty="0" sz="1800">
                <a:latin typeface="Times New Roman"/>
                <a:cs typeface="Times New Roman"/>
              </a:rPr>
              <a:t>il</a:t>
            </a:r>
            <a:r>
              <a:rPr dirty="0" sz="1800" spc="-2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tema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del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profumo</a:t>
            </a:r>
            <a:endParaRPr sz="1800">
              <a:latin typeface="Times New Roman"/>
              <a:cs typeface="Times New Roman"/>
            </a:endParaRPr>
          </a:p>
          <a:p>
            <a:pPr marL="90170" marR="585470">
              <a:lnSpc>
                <a:spcPct val="92200"/>
              </a:lnSpc>
              <a:spcBef>
                <a:spcPts val="80"/>
              </a:spcBef>
            </a:pPr>
            <a:r>
              <a:rPr dirty="0" sz="1800">
                <a:latin typeface="Times New Roman"/>
                <a:cs typeface="Times New Roman"/>
              </a:rPr>
              <a:t>mediazione</a:t>
            </a:r>
            <a:r>
              <a:rPr dirty="0" sz="1800" spc="-4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attiva</a:t>
            </a:r>
            <a:r>
              <a:rPr dirty="0" sz="1800" spc="-3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e</a:t>
            </a:r>
            <a:r>
              <a:rPr dirty="0" sz="1800" spc="-3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simbolica</a:t>
            </a:r>
            <a:r>
              <a:rPr dirty="0" sz="1800" spc="-3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col</a:t>
            </a:r>
            <a:r>
              <a:rPr dirty="0" sz="1800" spc="-3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divino </a:t>
            </a:r>
            <a:r>
              <a:rPr dirty="0" sz="1800">
                <a:latin typeface="Times New Roman"/>
                <a:cs typeface="Times New Roman"/>
              </a:rPr>
              <a:t>funzione </a:t>
            </a:r>
            <a:r>
              <a:rPr dirty="0" sz="1800" spc="-10">
                <a:latin typeface="Times New Roman"/>
                <a:cs typeface="Times New Roman"/>
              </a:rPr>
              <a:t>sociale/culturale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in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ogni</a:t>
            </a:r>
            <a:r>
              <a:rPr dirty="0" sz="1800" spc="-10">
                <a:latin typeface="Times New Roman"/>
                <a:cs typeface="Times New Roman"/>
              </a:rPr>
              <a:t> epoca </a:t>
            </a:r>
            <a:r>
              <a:rPr dirty="0" sz="1800">
                <a:latin typeface="Times New Roman"/>
                <a:cs typeface="Times New Roman"/>
              </a:rPr>
              <a:t>potere</a:t>
            </a:r>
            <a:r>
              <a:rPr dirty="0" sz="1800" spc="-4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seduttivo/positivo</a:t>
            </a:r>
            <a:r>
              <a:rPr dirty="0" sz="1800" spc="-5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e</a:t>
            </a:r>
            <a:r>
              <a:rPr dirty="0" sz="1800" spc="-5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negativo </a:t>
            </a:r>
            <a:r>
              <a:rPr dirty="0" sz="1800">
                <a:latin typeface="Times New Roman"/>
                <a:cs typeface="Times New Roman"/>
              </a:rPr>
              <a:t>Pensiero</a:t>
            </a:r>
            <a:r>
              <a:rPr dirty="0" sz="1800" spc="-5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speculativo,</a:t>
            </a:r>
            <a:r>
              <a:rPr dirty="0" sz="1800" spc="-5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arte,</a:t>
            </a:r>
            <a:r>
              <a:rPr dirty="0" sz="1800" spc="-5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letteratura </a:t>
            </a:r>
            <a:r>
              <a:rPr dirty="0" sz="1800">
                <a:latin typeface="Times New Roman"/>
                <a:cs typeface="Times New Roman"/>
              </a:rPr>
              <a:t>Nietsche</a:t>
            </a:r>
            <a:r>
              <a:rPr dirty="0" sz="1800" spc="-2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“</a:t>
            </a:r>
            <a:r>
              <a:rPr dirty="0" sz="1800" i="1">
                <a:latin typeface="Times New Roman"/>
                <a:cs typeface="Times New Roman"/>
              </a:rPr>
              <a:t>il</a:t>
            </a:r>
            <a:r>
              <a:rPr dirty="0" sz="1800" spc="-25" i="1">
                <a:latin typeface="Times New Roman"/>
                <a:cs typeface="Times New Roman"/>
              </a:rPr>
              <a:t> </a:t>
            </a:r>
            <a:r>
              <a:rPr dirty="0" sz="1800" i="1">
                <a:latin typeface="Times New Roman"/>
                <a:cs typeface="Times New Roman"/>
              </a:rPr>
              <a:t>mio</a:t>
            </a:r>
            <a:r>
              <a:rPr dirty="0" sz="1800" spc="-25" i="1">
                <a:latin typeface="Times New Roman"/>
                <a:cs typeface="Times New Roman"/>
              </a:rPr>
              <a:t> </a:t>
            </a:r>
            <a:r>
              <a:rPr dirty="0" sz="1800" i="1">
                <a:latin typeface="Times New Roman"/>
                <a:cs typeface="Times New Roman"/>
              </a:rPr>
              <a:t>genio</a:t>
            </a:r>
            <a:r>
              <a:rPr dirty="0" sz="1800" spc="-25" i="1">
                <a:latin typeface="Times New Roman"/>
                <a:cs typeface="Times New Roman"/>
              </a:rPr>
              <a:t> </a:t>
            </a:r>
            <a:r>
              <a:rPr dirty="0" sz="1800" i="1">
                <a:latin typeface="Times New Roman"/>
                <a:cs typeface="Times New Roman"/>
              </a:rPr>
              <a:t>è</a:t>
            </a:r>
            <a:r>
              <a:rPr dirty="0" sz="1800" spc="-25" i="1">
                <a:latin typeface="Times New Roman"/>
                <a:cs typeface="Times New Roman"/>
              </a:rPr>
              <a:t> </a:t>
            </a:r>
            <a:r>
              <a:rPr dirty="0" sz="1800" i="1">
                <a:latin typeface="Times New Roman"/>
                <a:cs typeface="Times New Roman"/>
              </a:rPr>
              <a:t>nelle</a:t>
            </a:r>
            <a:r>
              <a:rPr dirty="0" sz="1800" spc="-25" i="1">
                <a:latin typeface="Times New Roman"/>
                <a:cs typeface="Times New Roman"/>
              </a:rPr>
              <a:t> </a:t>
            </a:r>
            <a:r>
              <a:rPr dirty="0" sz="1800" i="1">
                <a:latin typeface="Times New Roman"/>
                <a:cs typeface="Times New Roman"/>
              </a:rPr>
              <a:t>mie</a:t>
            </a:r>
            <a:r>
              <a:rPr dirty="0" sz="1800" spc="-25" i="1">
                <a:latin typeface="Times New Roman"/>
                <a:cs typeface="Times New Roman"/>
              </a:rPr>
              <a:t> </a:t>
            </a:r>
            <a:r>
              <a:rPr dirty="0" sz="1800" spc="-10" i="1">
                <a:latin typeface="Times New Roman"/>
                <a:cs typeface="Times New Roman"/>
              </a:rPr>
              <a:t>narici</a:t>
            </a:r>
            <a:r>
              <a:rPr dirty="0" sz="1800" spc="-10">
                <a:latin typeface="Times New Roman"/>
                <a:cs typeface="Times New Roman"/>
              </a:rPr>
              <a:t>”</a:t>
            </a:r>
            <a:endParaRPr sz="1800">
              <a:latin typeface="Times New Roman"/>
              <a:cs typeface="Times New Roman"/>
            </a:endParaRPr>
          </a:p>
          <a:p>
            <a:pPr marL="90170">
              <a:lnSpc>
                <a:spcPts val="1930"/>
              </a:lnSpc>
            </a:pPr>
            <a:r>
              <a:rPr dirty="0" sz="1800" spc="-20">
                <a:latin typeface="Times New Roman"/>
                <a:cs typeface="Times New Roman"/>
              </a:rPr>
              <a:t>metodo-</a:t>
            </a:r>
            <a:r>
              <a:rPr dirty="0" sz="1800">
                <a:latin typeface="Times New Roman"/>
                <a:cs typeface="Times New Roman"/>
              </a:rPr>
              <a:t>unità</a:t>
            </a:r>
            <a:r>
              <a:rPr dirty="0" sz="1800" spc="-2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del</a:t>
            </a:r>
            <a:r>
              <a:rPr dirty="0" sz="1800" spc="-20">
                <a:latin typeface="Times New Roman"/>
                <a:cs typeface="Times New Roman"/>
              </a:rPr>
              <a:t> sapere-</a:t>
            </a:r>
            <a:r>
              <a:rPr dirty="0" sz="1800">
                <a:latin typeface="Times New Roman"/>
                <a:cs typeface="Times New Roman"/>
              </a:rPr>
              <a:t>caratteristica</a:t>
            </a:r>
            <a:r>
              <a:rPr dirty="0" sz="1800" spc="-10">
                <a:latin typeface="Times New Roman"/>
                <a:cs typeface="Times New Roman"/>
              </a:rPr>
              <a:t> generale</a:t>
            </a:r>
            <a:endParaRPr sz="1800">
              <a:latin typeface="Times New Roman"/>
              <a:cs typeface="Times New Roman"/>
            </a:endParaRPr>
          </a:p>
          <a:p>
            <a:pPr marL="90170">
              <a:lnSpc>
                <a:spcPts val="2090"/>
              </a:lnSpc>
            </a:pPr>
            <a:r>
              <a:rPr dirty="0" sz="1800" i="1">
                <a:latin typeface="Times New Roman"/>
                <a:cs typeface="Times New Roman"/>
              </a:rPr>
              <a:t>disciplina</a:t>
            </a:r>
            <a:r>
              <a:rPr dirty="0" sz="1800" spc="-70" i="1">
                <a:latin typeface="Times New Roman"/>
                <a:cs typeface="Times New Roman"/>
              </a:rPr>
              <a:t> </a:t>
            </a:r>
            <a:r>
              <a:rPr dirty="0" sz="1800" spc="-10" i="1">
                <a:latin typeface="Times New Roman"/>
                <a:cs typeface="Times New Roman"/>
              </a:rPr>
              <a:t>alchemica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14" name="object 14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3700" y="4172549"/>
            <a:ext cx="1766570" cy="868680"/>
          </a:xfrm>
          <a:prstGeom prst="rect">
            <a:avLst/>
          </a:prstGeom>
        </p:spPr>
      </p:pic>
      <p:sp>
        <p:nvSpPr>
          <p:cNvPr id="15" name="object 15" descr=""/>
          <p:cNvSpPr txBox="1"/>
          <p:nvPr/>
        </p:nvSpPr>
        <p:spPr>
          <a:xfrm>
            <a:off x="645159" y="4180170"/>
            <a:ext cx="1207770" cy="806450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algn="ctr" marL="363220" marR="353060">
              <a:lnSpc>
                <a:spcPts val="2000"/>
              </a:lnSpc>
              <a:spcBef>
                <a:spcPts val="300"/>
              </a:spcBef>
            </a:pPr>
            <a:r>
              <a:rPr dirty="0" sz="1800" spc="-10">
                <a:latin typeface="Times New Roman"/>
                <a:cs typeface="Times New Roman"/>
              </a:rPr>
              <a:t>l’arte </a:t>
            </a:r>
            <a:r>
              <a:rPr dirty="0" sz="1800" spc="-25">
                <a:latin typeface="Times New Roman"/>
                <a:cs typeface="Times New Roman"/>
              </a:rPr>
              <a:t>dei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ts val="1950"/>
              </a:lnSpc>
            </a:pPr>
            <a:r>
              <a:rPr dirty="0" sz="1800" spc="-10">
                <a:latin typeface="Times New Roman"/>
                <a:cs typeface="Times New Roman"/>
              </a:rPr>
              <a:t>collegamenti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58519" y="1929730"/>
            <a:ext cx="7692390" cy="3956050"/>
            <a:chOff x="858519" y="1929730"/>
            <a:chExt cx="7692390" cy="3956050"/>
          </a:xfrm>
        </p:grpSpPr>
        <p:sp>
          <p:nvSpPr>
            <p:cNvPr id="3" name="object 3" descr=""/>
            <p:cNvSpPr/>
            <p:nvPr/>
          </p:nvSpPr>
          <p:spPr>
            <a:xfrm>
              <a:off x="858519" y="1929730"/>
              <a:ext cx="7692390" cy="3956050"/>
            </a:xfrm>
            <a:custGeom>
              <a:avLst/>
              <a:gdLst/>
              <a:ahLst/>
              <a:cxnLst/>
              <a:rect l="l" t="t" r="r" b="b"/>
              <a:pathLst>
                <a:path w="7692390" h="3956050">
                  <a:moveTo>
                    <a:pt x="3873500" y="3902710"/>
                  </a:moveTo>
                  <a:lnTo>
                    <a:pt x="54610" y="3902710"/>
                  </a:lnTo>
                  <a:lnTo>
                    <a:pt x="54610" y="0"/>
                  </a:lnTo>
                  <a:lnTo>
                    <a:pt x="7692389" y="0"/>
                  </a:lnTo>
                  <a:lnTo>
                    <a:pt x="7692389" y="3902710"/>
                  </a:lnTo>
                  <a:lnTo>
                    <a:pt x="3873500" y="3902710"/>
                  </a:lnTo>
                  <a:close/>
                </a:path>
                <a:path w="7692390" h="3956050">
                  <a:moveTo>
                    <a:pt x="54610" y="3901440"/>
                  </a:moveTo>
                  <a:lnTo>
                    <a:pt x="293370" y="3901440"/>
                  </a:lnTo>
                </a:path>
                <a:path w="7692390" h="3956050">
                  <a:moveTo>
                    <a:pt x="1724660" y="3901440"/>
                  </a:moveTo>
                  <a:lnTo>
                    <a:pt x="2202180" y="3901440"/>
                  </a:lnTo>
                </a:path>
                <a:path w="7692390" h="3956050">
                  <a:moveTo>
                    <a:pt x="3634740" y="3901440"/>
                  </a:moveTo>
                  <a:lnTo>
                    <a:pt x="4112259" y="3901440"/>
                  </a:lnTo>
                </a:path>
                <a:path w="7692390" h="3956050">
                  <a:moveTo>
                    <a:pt x="5543550" y="3901440"/>
                  </a:moveTo>
                  <a:lnTo>
                    <a:pt x="6021070" y="3901440"/>
                  </a:lnTo>
                </a:path>
                <a:path w="7692390" h="3956050">
                  <a:moveTo>
                    <a:pt x="7453630" y="3901440"/>
                  </a:moveTo>
                  <a:lnTo>
                    <a:pt x="7692389" y="3901440"/>
                  </a:lnTo>
                </a:path>
                <a:path w="7692390" h="3956050">
                  <a:moveTo>
                    <a:pt x="54610" y="3251200"/>
                  </a:moveTo>
                  <a:lnTo>
                    <a:pt x="293370" y="3251200"/>
                  </a:lnTo>
                </a:path>
                <a:path w="7692390" h="3956050">
                  <a:moveTo>
                    <a:pt x="1724660" y="3251200"/>
                  </a:moveTo>
                  <a:lnTo>
                    <a:pt x="2202180" y="3251200"/>
                  </a:lnTo>
                </a:path>
                <a:path w="7692390" h="3956050">
                  <a:moveTo>
                    <a:pt x="3634740" y="3251200"/>
                  </a:moveTo>
                  <a:lnTo>
                    <a:pt x="4112259" y="3251200"/>
                  </a:lnTo>
                </a:path>
                <a:path w="7692390" h="3956050">
                  <a:moveTo>
                    <a:pt x="4588509" y="3251200"/>
                  </a:moveTo>
                  <a:lnTo>
                    <a:pt x="5066030" y="3251200"/>
                  </a:lnTo>
                </a:path>
                <a:path w="7692390" h="3956050">
                  <a:moveTo>
                    <a:pt x="5543550" y="3251200"/>
                  </a:moveTo>
                  <a:lnTo>
                    <a:pt x="6021070" y="3251200"/>
                  </a:lnTo>
                </a:path>
                <a:path w="7692390" h="3956050">
                  <a:moveTo>
                    <a:pt x="7453630" y="3251200"/>
                  </a:moveTo>
                  <a:lnTo>
                    <a:pt x="7692389" y="3251200"/>
                  </a:lnTo>
                </a:path>
                <a:path w="7692390" h="3956050">
                  <a:moveTo>
                    <a:pt x="54610" y="2600960"/>
                  </a:moveTo>
                  <a:lnTo>
                    <a:pt x="293370" y="2600960"/>
                  </a:lnTo>
                </a:path>
                <a:path w="7692390" h="3956050">
                  <a:moveTo>
                    <a:pt x="770890" y="2600960"/>
                  </a:moveTo>
                  <a:lnTo>
                    <a:pt x="1248410" y="2600960"/>
                  </a:lnTo>
                </a:path>
                <a:path w="7692390" h="3956050">
                  <a:moveTo>
                    <a:pt x="1724660" y="2600960"/>
                  </a:moveTo>
                  <a:lnTo>
                    <a:pt x="2679700" y="2600960"/>
                  </a:lnTo>
                </a:path>
                <a:path w="7692390" h="3956050">
                  <a:moveTo>
                    <a:pt x="3634740" y="2600960"/>
                  </a:moveTo>
                  <a:lnTo>
                    <a:pt x="6021070" y="2600960"/>
                  </a:lnTo>
                </a:path>
                <a:path w="7692390" h="3956050">
                  <a:moveTo>
                    <a:pt x="7453630" y="2600960"/>
                  </a:moveTo>
                  <a:lnTo>
                    <a:pt x="7692389" y="2600960"/>
                  </a:lnTo>
                </a:path>
                <a:path w="7692390" h="3956050">
                  <a:moveTo>
                    <a:pt x="54610" y="1950720"/>
                  </a:moveTo>
                  <a:lnTo>
                    <a:pt x="293370" y="1950720"/>
                  </a:lnTo>
                </a:path>
                <a:path w="7692390" h="3956050">
                  <a:moveTo>
                    <a:pt x="770890" y="1950720"/>
                  </a:moveTo>
                  <a:lnTo>
                    <a:pt x="2679700" y="1950720"/>
                  </a:lnTo>
                </a:path>
                <a:path w="7692390" h="3956050">
                  <a:moveTo>
                    <a:pt x="3634740" y="1950720"/>
                  </a:moveTo>
                  <a:lnTo>
                    <a:pt x="6498589" y="1950720"/>
                  </a:lnTo>
                </a:path>
                <a:path w="7692390" h="3956050">
                  <a:moveTo>
                    <a:pt x="7453630" y="1950720"/>
                  </a:moveTo>
                  <a:lnTo>
                    <a:pt x="7692389" y="1950720"/>
                  </a:lnTo>
                </a:path>
                <a:path w="7692390" h="3956050">
                  <a:moveTo>
                    <a:pt x="54610" y="1300480"/>
                  </a:moveTo>
                  <a:lnTo>
                    <a:pt x="293370" y="1300480"/>
                  </a:lnTo>
                </a:path>
                <a:path w="7692390" h="3956050">
                  <a:moveTo>
                    <a:pt x="770890" y="1300480"/>
                  </a:moveTo>
                  <a:lnTo>
                    <a:pt x="2679700" y="1300480"/>
                  </a:lnTo>
                </a:path>
                <a:path w="7692390" h="3956050">
                  <a:moveTo>
                    <a:pt x="3634740" y="1300480"/>
                  </a:moveTo>
                  <a:lnTo>
                    <a:pt x="6498589" y="1300480"/>
                  </a:lnTo>
                </a:path>
                <a:path w="7692390" h="3956050">
                  <a:moveTo>
                    <a:pt x="6976109" y="1300480"/>
                  </a:moveTo>
                  <a:lnTo>
                    <a:pt x="7692389" y="1300480"/>
                  </a:lnTo>
                </a:path>
                <a:path w="7692390" h="3956050">
                  <a:moveTo>
                    <a:pt x="7692389" y="650239"/>
                  </a:moveTo>
                  <a:lnTo>
                    <a:pt x="54610" y="650239"/>
                  </a:lnTo>
                </a:path>
                <a:path w="7692390" h="3956050">
                  <a:moveTo>
                    <a:pt x="7692389" y="0"/>
                  </a:moveTo>
                  <a:lnTo>
                    <a:pt x="54610" y="0"/>
                  </a:lnTo>
                </a:path>
                <a:path w="7692390" h="3956050">
                  <a:moveTo>
                    <a:pt x="54610" y="3956050"/>
                  </a:moveTo>
                  <a:lnTo>
                    <a:pt x="54610" y="3901440"/>
                  </a:lnTo>
                </a:path>
                <a:path w="7692390" h="3956050">
                  <a:moveTo>
                    <a:pt x="54610" y="3956050"/>
                  </a:moveTo>
                  <a:lnTo>
                    <a:pt x="54610" y="3901440"/>
                  </a:lnTo>
                </a:path>
                <a:path w="7692390" h="3956050">
                  <a:moveTo>
                    <a:pt x="1963420" y="3956050"/>
                  </a:moveTo>
                  <a:lnTo>
                    <a:pt x="1963420" y="3901440"/>
                  </a:lnTo>
                </a:path>
                <a:path w="7692390" h="3956050">
                  <a:moveTo>
                    <a:pt x="1963420" y="3956050"/>
                  </a:moveTo>
                  <a:lnTo>
                    <a:pt x="1963420" y="3901440"/>
                  </a:lnTo>
                </a:path>
                <a:path w="7692390" h="3956050">
                  <a:moveTo>
                    <a:pt x="3873500" y="3956050"/>
                  </a:moveTo>
                  <a:lnTo>
                    <a:pt x="3873500" y="3901440"/>
                  </a:lnTo>
                </a:path>
                <a:path w="7692390" h="3956050">
                  <a:moveTo>
                    <a:pt x="3873500" y="3956050"/>
                  </a:moveTo>
                  <a:lnTo>
                    <a:pt x="3873500" y="3901440"/>
                  </a:lnTo>
                </a:path>
                <a:path w="7692390" h="3956050">
                  <a:moveTo>
                    <a:pt x="5782309" y="3956050"/>
                  </a:moveTo>
                  <a:lnTo>
                    <a:pt x="5782309" y="3901440"/>
                  </a:lnTo>
                </a:path>
                <a:path w="7692390" h="3956050">
                  <a:moveTo>
                    <a:pt x="5782309" y="3956050"/>
                  </a:moveTo>
                  <a:lnTo>
                    <a:pt x="5782309" y="3901440"/>
                  </a:lnTo>
                </a:path>
                <a:path w="7692390" h="3956050">
                  <a:moveTo>
                    <a:pt x="7692389" y="3956050"/>
                  </a:moveTo>
                  <a:lnTo>
                    <a:pt x="7692389" y="3901440"/>
                  </a:lnTo>
                </a:path>
                <a:path w="7692390" h="3956050">
                  <a:moveTo>
                    <a:pt x="7692389" y="3956050"/>
                  </a:moveTo>
                  <a:lnTo>
                    <a:pt x="7692389" y="3901440"/>
                  </a:lnTo>
                </a:path>
                <a:path w="7692390" h="3956050">
                  <a:moveTo>
                    <a:pt x="54610" y="3901440"/>
                  </a:moveTo>
                  <a:lnTo>
                    <a:pt x="293370" y="3901440"/>
                  </a:lnTo>
                </a:path>
                <a:path w="7692390" h="3956050">
                  <a:moveTo>
                    <a:pt x="1724660" y="3901440"/>
                  </a:moveTo>
                  <a:lnTo>
                    <a:pt x="2202180" y="3901440"/>
                  </a:lnTo>
                </a:path>
                <a:path w="7692390" h="3956050">
                  <a:moveTo>
                    <a:pt x="3634740" y="3901440"/>
                  </a:moveTo>
                  <a:lnTo>
                    <a:pt x="4112259" y="3901440"/>
                  </a:lnTo>
                </a:path>
                <a:path w="7692390" h="3956050">
                  <a:moveTo>
                    <a:pt x="5543550" y="3901440"/>
                  </a:moveTo>
                  <a:lnTo>
                    <a:pt x="6021070" y="3901440"/>
                  </a:lnTo>
                </a:path>
                <a:path w="7692390" h="3956050">
                  <a:moveTo>
                    <a:pt x="7453630" y="3901440"/>
                  </a:moveTo>
                  <a:lnTo>
                    <a:pt x="7692389" y="3901440"/>
                  </a:lnTo>
                </a:path>
                <a:path w="7692390" h="3956050">
                  <a:moveTo>
                    <a:pt x="0" y="3901440"/>
                  </a:moveTo>
                  <a:lnTo>
                    <a:pt x="54610" y="3901440"/>
                  </a:lnTo>
                </a:path>
                <a:path w="7692390" h="3956050">
                  <a:moveTo>
                    <a:pt x="0" y="3901440"/>
                  </a:moveTo>
                  <a:lnTo>
                    <a:pt x="54610" y="3901440"/>
                  </a:lnTo>
                </a:path>
                <a:path w="7692390" h="3956050">
                  <a:moveTo>
                    <a:pt x="0" y="3251200"/>
                  </a:moveTo>
                  <a:lnTo>
                    <a:pt x="54610" y="3251200"/>
                  </a:lnTo>
                </a:path>
                <a:path w="7692390" h="3956050">
                  <a:moveTo>
                    <a:pt x="0" y="3251200"/>
                  </a:moveTo>
                  <a:lnTo>
                    <a:pt x="54610" y="3251200"/>
                  </a:lnTo>
                </a:path>
                <a:path w="7692390" h="3956050">
                  <a:moveTo>
                    <a:pt x="0" y="2600960"/>
                  </a:moveTo>
                  <a:lnTo>
                    <a:pt x="54610" y="2600960"/>
                  </a:lnTo>
                </a:path>
                <a:path w="7692390" h="3956050">
                  <a:moveTo>
                    <a:pt x="0" y="2600960"/>
                  </a:moveTo>
                  <a:lnTo>
                    <a:pt x="54610" y="2600960"/>
                  </a:lnTo>
                </a:path>
                <a:path w="7692390" h="3956050">
                  <a:moveTo>
                    <a:pt x="0" y="1950720"/>
                  </a:moveTo>
                  <a:lnTo>
                    <a:pt x="54610" y="1950720"/>
                  </a:lnTo>
                </a:path>
                <a:path w="7692390" h="3956050">
                  <a:moveTo>
                    <a:pt x="0" y="1950720"/>
                  </a:moveTo>
                  <a:lnTo>
                    <a:pt x="54610" y="1950720"/>
                  </a:lnTo>
                </a:path>
                <a:path w="7692390" h="3956050">
                  <a:moveTo>
                    <a:pt x="0" y="1300480"/>
                  </a:moveTo>
                  <a:lnTo>
                    <a:pt x="54610" y="1300480"/>
                  </a:lnTo>
                </a:path>
                <a:path w="7692390" h="3956050">
                  <a:moveTo>
                    <a:pt x="0" y="1300480"/>
                  </a:moveTo>
                  <a:lnTo>
                    <a:pt x="54610" y="1300480"/>
                  </a:lnTo>
                </a:path>
                <a:path w="7692390" h="3956050">
                  <a:moveTo>
                    <a:pt x="0" y="650239"/>
                  </a:moveTo>
                  <a:lnTo>
                    <a:pt x="54610" y="650239"/>
                  </a:lnTo>
                </a:path>
                <a:path w="7692390" h="3956050">
                  <a:moveTo>
                    <a:pt x="0" y="650239"/>
                  </a:moveTo>
                  <a:lnTo>
                    <a:pt x="54610" y="650239"/>
                  </a:lnTo>
                </a:path>
                <a:path w="7692390" h="3956050">
                  <a:moveTo>
                    <a:pt x="0" y="0"/>
                  </a:moveTo>
                  <a:lnTo>
                    <a:pt x="54610" y="0"/>
                  </a:lnTo>
                </a:path>
                <a:path w="7692390" h="3956050">
                  <a:moveTo>
                    <a:pt x="0" y="0"/>
                  </a:moveTo>
                  <a:lnTo>
                    <a:pt x="54610" y="0"/>
                  </a:lnTo>
                </a:path>
                <a:path w="7692390" h="3956050">
                  <a:moveTo>
                    <a:pt x="54610" y="3901440"/>
                  </a:moveTo>
                  <a:lnTo>
                    <a:pt x="54610" y="0"/>
                  </a:lnTo>
                </a:path>
              </a:pathLst>
            </a:custGeom>
            <a:ln w="3175">
              <a:solidFill>
                <a:srgbClr val="B2B2B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1151890" y="2872069"/>
              <a:ext cx="6205220" cy="2959100"/>
            </a:xfrm>
            <a:custGeom>
              <a:avLst/>
              <a:gdLst/>
              <a:ahLst/>
              <a:cxnLst/>
              <a:rect l="l" t="t" r="r" b="b"/>
              <a:pathLst>
                <a:path w="6205220" h="2959100">
                  <a:moveTo>
                    <a:pt x="477520" y="0"/>
                  </a:moveTo>
                  <a:lnTo>
                    <a:pt x="0" y="0"/>
                  </a:lnTo>
                  <a:lnTo>
                    <a:pt x="0" y="2959100"/>
                  </a:lnTo>
                  <a:lnTo>
                    <a:pt x="477520" y="2959100"/>
                  </a:lnTo>
                  <a:lnTo>
                    <a:pt x="477520" y="0"/>
                  </a:lnTo>
                  <a:close/>
                </a:path>
                <a:path w="6205220" h="2959100">
                  <a:moveTo>
                    <a:pt x="2386330" y="2179320"/>
                  </a:moveTo>
                  <a:lnTo>
                    <a:pt x="1908810" y="2179320"/>
                  </a:lnTo>
                  <a:lnTo>
                    <a:pt x="1908810" y="2959100"/>
                  </a:lnTo>
                  <a:lnTo>
                    <a:pt x="2386330" y="2959100"/>
                  </a:lnTo>
                  <a:lnTo>
                    <a:pt x="2386330" y="2179320"/>
                  </a:lnTo>
                  <a:close/>
                </a:path>
                <a:path w="6205220" h="2959100">
                  <a:moveTo>
                    <a:pt x="4295140" y="1950720"/>
                  </a:moveTo>
                  <a:lnTo>
                    <a:pt x="3818890" y="1950720"/>
                  </a:lnTo>
                  <a:lnTo>
                    <a:pt x="3818890" y="2959100"/>
                  </a:lnTo>
                  <a:lnTo>
                    <a:pt x="4295140" y="2959100"/>
                  </a:lnTo>
                  <a:lnTo>
                    <a:pt x="4295140" y="1950720"/>
                  </a:lnTo>
                  <a:close/>
                </a:path>
                <a:path w="6205220" h="2959100">
                  <a:moveTo>
                    <a:pt x="6205220" y="1560830"/>
                  </a:moveTo>
                  <a:lnTo>
                    <a:pt x="5727700" y="1560830"/>
                  </a:lnTo>
                  <a:lnTo>
                    <a:pt x="5727700" y="2959100"/>
                  </a:lnTo>
                  <a:lnTo>
                    <a:pt x="6205220" y="2959100"/>
                  </a:lnTo>
                  <a:lnTo>
                    <a:pt x="6205220" y="1560830"/>
                  </a:lnTo>
                  <a:close/>
                </a:path>
              </a:pathLst>
            </a:custGeom>
            <a:solidFill>
              <a:srgbClr val="0044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629410" y="2898739"/>
              <a:ext cx="6205220" cy="2932430"/>
            </a:xfrm>
            <a:custGeom>
              <a:avLst/>
              <a:gdLst/>
              <a:ahLst/>
              <a:cxnLst/>
              <a:rect l="l" t="t" r="r" b="b"/>
              <a:pathLst>
                <a:path w="6205220" h="2932429">
                  <a:moveTo>
                    <a:pt x="477520" y="1892300"/>
                  </a:moveTo>
                  <a:lnTo>
                    <a:pt x="0" y="1892300"/>
                  </a:lnTo>
                  <a:lnTo>
                    <a:pt x="0" y="2932430"/>
                  </a:lnTo>
                  <a:lnTo>
                    <a:pt x="477520" y="2932430"/>
                  </a:lnTo>
                  <a:lnTo>
                    <a:pt x="477520" y="1892300"/>
                  </a:lnTo>
                  <a:close/>
                </a:path>
                <a:path w="6205220" h="2932429">
                  <a:moveTo>
                    <a:pt x="2386330" y="71120"/>
                  </a:moveTo>
                  <a:lnTo>
                    <a:pt x="1908810" y="71120"/>
                  </a:lnTo>
                  <a:lnTo>
                    <a:pt x="1908810" y="2932430"/>
                  </a:lnTo>
                  <a:lnTo>
                    <a:pt x="2386330" y="2932430"/>
                  </a:lnTo>
                  <a:lnTo>
                    <a:pt x="2386330" y="71120"/>
                  </a:lnTo>
                  <a:close/>
                </a:path>
                <a:path w="6205220" h="2932429">
                  <a:moveTo>
                    <a:pt x="4295140" y="2444750"/>
                  </a:moveTo>
                  <a:lnTo>
                    <a:pt x="3817620" y="2444750"/>
                  </a:lnTo>
                  <a:lnTo>
                    <a:pt x="3817620" y="2932430"/>
                  </a:lnTo>
                  <a:lnTo>
                    <a:pt x="4295140" y="2932430"/>
                  </a:lnTo>
                  <a:lnTo>
                    <a:pt x="4295140" y="2444750"/>
                  </a:lnTo>
                  <a:close/>
                </a:path>
                <a:path w="6205220" h="2932429">
                  <a:moveTo>
                    <a:pt x="6205220" y="0"/>
                  </a:moveTo>
                  <a:lnTo>
                    <a:pt x="5727700" y="0"/>
                  </a:lnTo>
                  <a:lnTo>
                    <a:pt x="5727700" y="2932430"/>
                  </a:lnTo>
                  <a:lnTo>
                    <a:pt x="6205220" y="2932430"/>
                  </a:lnTo>
                  <a:lnTo>
                    <a:pt x="6205220" y="0"/>
                  </a:lnTo>
                  <a:close/>
                </a:path>
              </a:pathLst>
            </a:custGeom>
            <a:solidFill>
              <a:srgbClr val="FF410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106930" y="2694269"/>
              <a:ext cx="6205220" cy="3136900"/>
            </a:xfrm>
            <a:custGeom>
              <a:avLst/>
              <a:gdLst/>
              <a:ahLst/>
              <a:cxnLst/>
              <a:rect l="l" t="t" r="r" b="b"/>
              <a:pathLst>
                <a:path w="6205220" h="3136900">
                  <a:moveTo>
                    <a:pt x="476250" y="1661160"/>
                  </a:moveTo>
                  <a:lnTo>
                    <a:pt x="0" y="1661160"/>
                  </a:lnTo>
                  <a:lnTo>
                    <a:pt x="0" y="3136900"/>
                  </a:lnTo>
                  <a:lnTo>
                    <a:pt x="476250" y="3136900"/>
                  </a:lnTo>
                  <a:lnTo>
                    <a:pt x="476250" y="1661160"/>
                  </a:lnTo>
                  <a:close/>
                </a:path>
                <a:path w="6205220" h="3136900">
                  <a:moveTo>
                    <a:pt x="2386330" y="0"/>
                  </a:moveTo>
                  <a:lnTo>
                    <a:pt x="1908810" y="0"/>
                  </a:lnTo>
                  <a:lnTo>
                    <a:pt x="1908810" y="3136900"/>
                  </a:lnTo>
                  <a:lnTo>
                    <a:pt x="2386330" y="3136900"/>
                  </a:lnTo>
                  <a:lnTo>
                    <a:pt x="2386330" y="0"/>
                  </a:lnTo>
                  <a:close/>
                </a:path>
                <a:path w="6205220" h="3136900">
                  <a:moveTo>
                    <a:pt x="4295140" y="1934210"/>
                  </a:moveTo>
                  <a:lnTo>
                    <a:pt x="3817620" y="1934210"/>
                  </a:lnTo>
                  <a:lnTo>
                    <a:pt x="3817620" y="3136900"/>
                  </a:lnTo>
                  <a:lnTo>
                    <a:pt x="4295140" y="3136900"/>
                  </a:lnTo>
                  <a:lnTo>
                    <a:pt x="4295140" y="1934210"/>
                  </a:lnTo>
                  <a:close/>
                </a:path>
                <a:path w="6205220" h="3136900">
                  <a:moveTo>
                    <a:pt x="6205220" y="1121410"/>
                  </a:moveTo>
                  <a:lnTo>
                    <a:pt x="5727700" y="1121410"/>
                  </a:lnTo>
                  <a:lnTo>
                    <a:pt x="5727700" y="3136900"/>
                  </a:lnTo>
                  <a:lnTo>
                    <a:pt x="6205220" y="3136900"/>
                  </a:lnTo>
                  <a:lnTo>
                    <a:pt x="6205220" y="1121410"/>
                  </a:lnTo>
                  <a:close/>
                </a:path>
              </a:pathLst>
            </a:custGeom>
            <a:solidFill>
              <a:srgbClr val="FFD21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3581400" y="5895940"/>
            <a:ext cx="39306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latin typeface="Arial"/>
                <a:cs typeface="Arial"/>
              </a:rPr>
              <a:t>Riga</a:t>
            </a:r>
            <a:r>
              <a:rPr dirty="0" sz="1000" spc="-10">
                <a:latin typeface="Arial"/>
                <a:cs typeface="Arial"/>
              </a:rPr>
              <a:t> </a:t>
            </a:r>
            <a:r>
              <a:rPr dirty="0" sz="1000" spc="-50">
                <a:latin typeface="Arial"/>
                <a:cs typeface="Arial"/>
              </a:rPr>
              <a:t>2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491479" y="5895940"/>
            <a:ext cx="39306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latin typeface="Arial"/>
                <a:cs typeface="Arial"/>
              </a:rPr>
              <a:t>Riga</a:t>
            </a:r>
            <a:r>
              <a:rPr dirty="0" sz="1000" spc="-10">
                <a:latin typeface="Arial"/>
                <a:cs typeface="Arial"/>
              </a:rPr>
              <a:t> </a:t>
            </a:r>
            <a:r>
              <a:rPr dirty="0" sz="1000" spc="-50"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7400290" y="5895940"/>
            <a:ext cx="39306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latin typeface="Arial"/>
                <a:cs typeface="Arial"/>
              </a:rPr>
              <a:t>Riga</a:t>
            </a:r>
            <a:r>
              <a:rPr dirty="0" sz="1000" spc="-10">
                <a:latin typeface="Arial"/>
                <a:cs typeface="Arial"/>
              </a:rPr>
              <a:t> </a:t>
            </a:r>
            <a:r>
              <a:rPr dirty="0" sz="1000" spc="-50">
                <a:latin typeface="Arial"/>
                <a:cs typeface="Arial"/>
              </a:rPr>
              <a:t>4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741680" y="5734649"/>
            <a:ext cx="965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0"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741680" y="5084410"/>
            <a:ext cx="965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0">
                <a:latin typeface="Arial"/>
                <a:cs typeface="Arial"/>
              </a:rPr>
              <a:t>2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741680" y="4434170"/>
            <a:ext cx="965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0">
                <a:latin typeface="Arial"/>
                <a:cs typeface="Arial"/>
              </a:rPr>
              <a:t>4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741680" y="3782660"/>
            <a:ext cx="965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0">
                <a:latin typeface="Arial"/>
                <a:cs typeface="Arial"/>
              </a:rPr>
              <a:t>6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741680" y="3132420"/>
            <a:ext cx="965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0">
                <a:latin typeface="Arial"/>
                <a:cs typeface="Arial"/>
              </a:rPr>
              <a:t>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673100" y="2482180"/>
            <a:ext cx="16510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latin typeface="Arial"/>
                <a:cs typeface="Arial"/>
              </a:rPr>
              <a:t>10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673100" y="1831940"/>
            <a:ext cx="16510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latin typeface="Arial"/>
                <a:cs typeface="Arial"/>
              </a:rPr>
              <a:t>12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8774430" y="3742020"/>
            <a:ext cx="74930" cy="439420"/>
            <a:chOff x="8774430" y="3742020"/>
            <a:chExt cx="74930" cy="439420"/>
          </a:xfrm>
        </p:grpSpPr>
        <p:sp>
          <p:nvSpPr>
            <p:cNvPr id="18" name="object 18" descr=""/>
            <p:cNvSpPr/>
            <p:nvPr/>
          </p:nvSpPr>
          <p:spPr>
            <a:xfrm>
              <a:off x="8774430" y="3742020"/>
              <a:ext cx="74930" cy="76200"/>
            </a:xfrm>
            <a:custGeom>
              <a:avLst/>
              <a:gdLst/>
              <a:ahLst/>
              <a:cxnLst/>
              <a:rect l="l" t="t" r="r" b="b"/>
              <a:pathLst>
                <a:path w="74929" h="76200">
                  <a:moveTo>
                    <a:pt x="74929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38100" y="76200"/>
                  </a:lnTo>
                  <a:lnTo>
                    <a:pt x="74929" y="76200"/>
                  </a:lnTo>
                  <a:lnTo>
                    <a:pt x="74929" y="0"/>
                  </a:lnTo>
                  <a:close/>
                </a:path>
              </a:pathLst>
            </a:custGeom>
            <a:solidFill>
              <a:srgbClr val="0044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8774430" y="3923630"/>
              <a:ext cx="74930" cy="76200"/>
            </a:xfrm>
            <a:custGeom>
              <a:avLst/>
              <a:gdLst/>
              <a:ahLst/>
              <a:cxnLst/>
              <a:rect l="l" t="t" r="r" b="b"/>
              <a:pathLst>
                <a:path w="74929" h="76200">
                  <a:moveTo>
                    <a:pt x="74929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38100" y="76200"/>
                  </a:lnTo>
                  <a:lnTo>
                    <a:pt x="74929" y="76200"/>
                  </a:lnTo>
                  <a:lnTo>
                    <a:pt x="74929" y="0"/>
                  </a:lnTo>
                  <a:close/>
                </a:path>
              </a:pathLst>
            </a:custGeom>
            <a:solidFill>
              <a:srgbClr val="FF410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8774430" y="4105240"/>
              <a:ext cx="74930" cy="76200"/>
            </a:xfrm>
            <a:custGeom>
              <a:avLst/>
              <a:gdLst/>
              <a:ahLst/>
              <a:cxnLst/>
              <a:rect l="l" t="t" r="r" b="b"/>
              <a:pathLst>
                <a:path w="74929" h="76200">
                  <a:moveTo>
                    <a:pt x="74929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38100" y="76200"/>
                  </a:lnTo>
                  <a:lnTo>
                    <a:pt x="74929" y="76200"/>
                  </a:lnTo>
                  <a:lnTo>
                    <a:pt x="74929" y="0"/>
                  </a:lnTo>
                  <a:close/>
                </a:path>
              </a:pathLst>
            </a:custGeom>
            <a:solidFill>
              <a:srgbClr val="FFD21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 descr=""/>
          <p:cNvSpPr txBox="1"/>
          <p:nvPr/>
        </p:nvSpPr>
        <p:spPr>
          <a:xfrm>
            <a:off x="8873490" y="3653120"/>
            <a:ext cx="598805" cy="570230"/>
          </a:xfrm>
          <a:prstGeom prst="rect">
            <a:avLst/>
          </a:prstGeom>
        </p:spPr>
        <p:txBody>
          <a:bodyPr wrap="square" lIns="0" tIns="419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dirty="0" sz="1000">
                <a:latin typeface="Arial"/>
                <a:cs typeface="Arial"/>
              </a:rPr>
              <a:t>Colonna</a:t>
            </a:r>
            <a:r>
              <a:rPr dirty="0" sz="1000" spc="-50">
                <a:latin typeface="Arial"/>
                <a:cs typeface="Arial"/>
              </a:rPr>
              <a:t> 1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dirty="0" sz="1000">
                <a:latin typeface="Arial"/>
                <a:cs typeface="Arial"/>
              </a:rPr>
              <a:t>Colonna</a:t>
            </a:r>
            <a:r>
              <a:rPr dirty="0" sz="1000" spc="-50">
                <a:latin typeface="Arial"/>
                <a:cs typeface="Arial"/>
              </a:rPr>
              <a:t> 2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dirty="0" sz="1000">
                <a:latin typeface="Arial"/>
                <a:cs typeface="Arial"/>
              </a:rPr>
              <a:t>Colonna</a:t>
            </a:r>
            <a:r>
              <a:rPr dirty="0" sz="1000" spc="-50">
                <a:latin typeface="Arial"/>
                <a:cs typeface="Arial"/>
              </a:rPr>
              <a:t> 3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22" name="object 22" descr=""/>
          <p:cNvGrpSpPr/>
          <p:nvPr/>
        </p:nvGrpSpPr>
        <p:grpSpPr>
          <a:xfrm>
            <a:off x="180339" y="179670"/>
            <a:ext cx="9720580" cy="7200900"/>
            <a:chOff x="180339" y="179670"/>
            <a:chExt cx="9720580" cy="7200900"/>
          </a:xfrm>
        </p:grpSpPr>
        <p:sp>
          <p:nvSpPr>
            <p:cNvPr id="23" name="object 23" descr=""/>
            <p:cNvSpPr/>
            <p:nvPr/>
          </p:nvSpPr>
          <p:spPr>
            <a:xfrm>
              <a:off x="180339" y="180940"/>
              <a:ext cx="9719310" cy="7199630"/>
            </a:xfrm>
            <a:custGeom>
              <a:avLst/>
              <a:gdLst/>
              <a:ahLst/>
              <a:cxnLst/>
              <a:rect l="l" t="t" r="r" b="b"/>
              <a:pathLst>
                <a:path w="9719310" h="7199630">
                  <a:moveTo>
                    <a:pt x="9719310" y="0"/>
                  </a:moveTo>
                  <a:lnTo>
                    <a:pt x="0" y="0"/>
                  </a:lnTo>
                  <a:lnTo>
                    <a:pt x="0" y="7199630"/>
                  </a:lnTo>
                  <a:lnTo>
                    <a:pt x="4860290" y="7199630"/>
                  </a:lnTo>
                  <a:lnTo>
                    <a:pt x="9719310" y="7199630"/>
                  </a:lnTo>
                  <a:lnTo>
                    <a:pt x="971931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0339" y="179670"/>
              <a:ext cx="9720580" cy="1115060"/>
            </a:xfrm>
            <a:prstGeom prst="rect">
              <a:avLst/>
            </a:prstGeom>
          </p:spPr>
        </p:pic>
      </p:grp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3294379" y="253330"/>
            <a:ext cx="328104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/>
              <a:t>M</a:t>
            </a:r>
            <a:r>
              <a:rPr dirty="0"/>
              <a:t>a</a:t>
            </a:r>
            <a:r>
              <a:rPr dirty="0" spc="-10"/>
              <a:t> </a:t>
            </a:r>
            <a:r>
              <a:rPr dirty="0"/>
              <a:t>che</a:t>
            </a:r>
            <a:r>
              <a:rPr dirty="0" spc="-10"/>
              <a:t> bontà...</a:t>
            </a:r>
            <a:endParaRPr sz="3200"/>
          </a:p>
        </p:txBody>
      </p:sp>
      <p:grpSp>
        <p:nvGrpSpPr>
          <p:cNvPr id="26" name="object 26" descr=""/>
          <p:cNvGrpSpPr/>
          <p:nvPr/>
        </p:nvGrpSpPr>
        <p:grpSpPr>
          <a:xfrm>
            <a:off x="720090" y="5760049"/>
            <a:ext cx="2336800" cy="900430"/>
            <a:chOff x="720090" y="5760049"/>
            <a:chExt cx="2336800" cy="900430"/>
          </a:xfrm>
        </p:grpSpPr>
        <p:sp>
          <p:nvSpPr>
            <p:cNvPr id="27" name="object 27" descr=""/>
            <p:cNvSpPr/>
            <p:nvPr/>
          </p:nvSpPr>
          <p:spPr>
            <a:xfrm>
              <a:off x="720090" y="5760049"/>
              <a:ext cx="2336800" cy="900430"/>
            </a:xfrm>
            <a:custGeom>
              <a:avLst/>
              <a:gdLst/>
              <a:ahLst/>
              <a:cxnLst/>
              <a:rect l="l" t="t" r="r" b="b"/>
              <a:pathLst>
                <a:path w="2336800" h="900429">
                  <a:moveTo>
                    <a:pt x="2336800" y="0"/>
                  </a:moveTo>
                  <a:lnTo>
                    <a:pt x="0" y="0"/>
                  </a:lnTo>
                  <a:lnTo>
                    <a:pt x="0" y="900429"/>
                  </a:lnTo>
                  <a:lnTo>
                    <a:pt x="1168399" y="900429"/>
                  </a:lnTo>
                  <a:lnTo>
                    <a:pt x="2336800" y="900429"/>
                  </a:lnTo>
                  <a:lnTo>
                    <a:pt x="2336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720090" y="5760049"/>
              <a:ext cx="2336800" cy="900430"/>
            </a:xfrm>
            <a:custGeom>
              <a:avLst/>
              <a:gdLst/>
              <a:ahLst/>
              <a:cxnLst/>
              <a:rect l="l" t="t" r="r" b="b"/>
              <a:pathLst>
                <a:path w="2336800" h="900429">
                  <a:moveTo>
                    <a:pt x="1168399" y="900429"/>
                  </a:moveTo>
                  <a:lnTo>
                    <a:pt x="0" y="900429"/>
                  </a:lnTo>
                  <a:lnTo>
                    <a:pt x="0" y="0"/>
                  </a:lnTo>
                  <a:lnTo>
                    <a:pt x="2336800" y="0"/>
                  </a:lnTo>
                  <a:lnTo>
                    <a:pt x="2336800" y="900429"/>
                  </a:lnTo>
                  <a:lnTo>
                    <a:pt x="1168399" y="90042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 descr=""/>
          <p:cNvSpPr txBox="1"/>
          <p:nvPr/>
        </p:nvSpPr>
        <p:spPr>
          <a:xfrm>
            <a:off x="772159" y="5771480"/>
            <a:ext cx="20370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1610" indent="-143510">
              <a:lnSpc>
                <a:spcPct val="100000"/>
              </a:lnSpc>
              <a:spcBef>
                <a:spcPts val="100"/>
              </a:spcBef>
              <a:buSzPct val="44444"/>
              <a:buFont typeface="Arial"/>
              <a:buChar char="●"/>
              <a:tabLst>
                <a:tab pos="181610" algn="l"/>
              </a:tabLst>
            </a:pPr>
            <a:r>
              <a:rPr dirty="0" sz="1800" b="1">
                <a:latin typeface="Arial"/>
                <a:cs typeface="Arial"/>
              </a:rPr>
              <a:t>tutela</a:t>
            </a:r>
            <a:r>
              <a:rPr dirty="0" sz="1800" spc="10" b="1">
                <a:latin typeface="Arial"/>
                <a:cs typeface="Arial"/>
              </a:rPr>
              <a:t> </a:t>
            </a:r>
            <a:r>
              <a:rPr dirty="0" sz="1800" spc="-50" b="1">
                <a:latin typeface="Arial"/>
                <a:cs typeface="Arial"/>
              </a:rPr>
              <a:t>i</a:t>
            </a:r>
            <a:r>
              <a:rPr dirty="0" baseline="-11111" sz="1500" spc="-1050">
                <a:latin typeface="Arial"/>
                <a:cs typeface="Arial"/>
              </a:rPr>
              <a:t>R</a:t>
            </a:r>
            <a:r>
              <a:rPr dirty="0" sz="1800" spc="-5" b="1">
                <a:latin typeface="Arial"/>
                <a:cs typeface="Arial"/>
              </a:rPr>
              <a:t>l</a:t>
            </a:r>
            <a:r>
              <a:rPr dirty="0" sz="1800" spc="-315" b="1">
                <a:latin typeface="Arial"/>
                <a:cs typeface="Arial"/>
              </a:rPr>
              <a:t> </a:t>
            </a:r>
            <a:r>
              <a:rPr dirty="0" baseline="-11111" sz="1500" spc="-352">
                <a:latin typeface="Arial"/>
                <a:cs typeface="Arial"/>
              </a:rPr>
              <a:t>ig</a:t>
            </a:r>
            <a:r>
              <a:rPr dirty="0" sz="1800" spc="-235" b="1">
                <a:latin typeface="Arial"/>
                <a:cs typeface="Arial"/>
              </a:rPr>
              <a:t>t</a:t>
            </a:r>
            <a:r>
              <a:rPr dirty="0" baseline="-11111" sz="1500" spc="-352">
                <a:latin typeface="Arial"/>
                <a:cs typeface="Arial"/>
              </a:rPr>
              <a:t>a</a:t>
            </a:r>
            <a:r>
              <a:rPr dirty="0" sz="1800" spc="-235" b="1">
                <a:latin typeface="Arial"/>
                <a:cs typeface="Arial"/>
              </a:rPr>
              <a:t>u</a:t>
            </a:r>
            <a:r>
              <a:rPr dirty="0" baseline="-11111" sz="1500" spc="-352">
                <a:latin typeface="Arial"/>
                <a:cs typeface="Arial"/>
              </a:rPr>
              <a:t>1</a:t>
            </a:r>
            <a:r>
              <a:rPr dirty="0" sz="1800" spc="-235" b="1">
                <a:latin typeface="Arial"/>
                <a:cs typeface="Arial"/>
              </a:rPr>
              <a:t>o</a:t>
            </a:r>
            <a:r>
              <a:rPr dirty="0" sz="1800" spc="10" b="1">
                <a:latin typeface="Arial"/>
                <a:cs typeface="Arial"/>
              </a:rPr>
              <a:t> </a:t>
            </a:r>
            <a:r>
              <a:rPr dirty="0" sz="1800" spc="-20" b="1">
                <a:latin typeface="Arial"/>
                <a:cs typeface="Arial"/>
              </a:rPr>
              <a:t>naso</a:t>
            </a:r>
            <a:endParaRPr sz="1800">
              <a:latin typeface="Arial"/>
              <a:cs typeface="Arial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797559" y="6283290"/>
            <a:ext cx="102044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56210" indent="-143510">
              <a:lnSpc>
                <a:spcPct val="100000"/>
              </a:lnSpc>
              <a:spcBef>
                <a:spcPts val="100"/>
              </a:spcBef>
              <a:buSzPct val="44444"/>
              <a:buFont typeface="Arial"/>
              <a:buChar char="●"/>
              <a:tabLst>
                <a:tab pos="156210" algn="l"/>
              </a:tabLst>
            </a:pPr>
            <a:r>
              <a:rPr dirty="0" sz="1800" spc="-10" b="1">
                <a:latin typeface="Arial"/>
                <a:cs typeface="Arial"/>
              </a:rPr>
              <a:t>allenalo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1" name="object 31" descr=""/>
          <p:cNvGrpSpPr/>
          <p:nvPr/>
        </p:nvGrpSpPr>
        <p:grpSpPr>
          <a:xfrm>
            <a:off x="5219700" y="901030"/>
            <a:ext cx="3239770" cy="2905760"/>
            <a:chOff x="5219700" y="901030"/>
            <a:chExt cx="3239770" cy="2905760"/>
          </a:xfrm>
        </p:grpSpPr>
        <p:sp>
          <p:nvSpPr>
            <p:cNvPr id="32" name="object 32" descr=""/>
            <p:cNvSpPr/>
            <p:nvPr/>
          </p:nvSpPr>
          <p:spPr>
            <a:xfrm>
              <a:off x="5219700" y="901030"/>
              <a:ext cx="3239770" cy="2905760"/>
            </a:xfrm>
            <a:custGeom>
              <a:avLst/>
              <a:gdLst/>
              <a:ahLst/>
              <a:cxnLst/>
              <a:rect l="l" t="t" r="r" b="b"/>
              <a:pathLst>
                <a:path w="3239770" h="2905760">
                  <a:moveTo>
                    <a:pt x="3239770" y="0"/>
                  </a:moveTo>
                  <a:lnTo>
                    <a:pt x="0" y="0"/>
                  </a:lnTo>
                  <a:lnTo>
                    <a:pt x="0" y="2905759"/>
                  </a:lnTo>
                  <a:lnTo>
                    <a:pt x="1620520" y="2905759"/>
                  </a:lnTo>
                  <a:lnTo>
                    <a:pt x="3239770" y="2905759"/>
                  </a:lnTo>
                  <a:lnTo>
                    <a:pt x="32397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5219700" y="901030"/>
              <a:ext cx="3239770" cy="2905760"/>
            </a:xfrm>
            <a:custGeom>
              <a:avLst/>
              <a:gdLst/>
              <a:ahLst/>
              <a:cxnLst/>
              <a:rect l="l" t="t" r="r" b="b"/>
              <a:pathLst>
                <a:path w="3239770" h="2905760">
                  <a:moveTo>
                    <a:pt x="1620520" y="2905759"/>
                  </a:moveTo>
                  <a:lnTo>
                    <a:pt x="0" y="2905759"/>
                  </a:lnTo>
                  <a:lnTo>
                    <a:pt x="0" y="0"/>
                  </a:lnTo>
                  <a:lnTo>
                    <a:pt x="3239770" y="0"/>
                  </a:lnTo>
                  <a:lnTo>
                    <a:pt x="3239770" y="2905759"/>
                  </a:lnTo>
                  <a:lnTo>
                    <a:pt x="1620520" y="290575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4" name="object 34" descr=""/>
          <p:cNvSpPr txBox="1"/>
          <p:nvPr/>
        </p:nvSpPr>
        <p:spPr>
          <a:xfrm>
            <a:off x="5284470" y="911190"/>
            <a:ext cx="3020695" cy="811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70180" indent="-144780">
              <a:lnSpc>
                <a:spcPct val="100000"/>
              </a:lnSpc>
              <a:spcBef>
                <a:spcPts val="100"/>
              </a:spcBef>
              <a:buSzPct val="44444"/>
              <a:buChar char="●"/>
              <a:tabLst>
                <a:tab pos="170180" algn="l"/>
              </a:tabLst>
            </a:pPr>
            <a:r>
              <a:rPr dirty="0" sz="1800">
                <a:latin typeface="Arial"/>
                <a:cs typeface="Arial"/>
              </a:rPr>
              <a:t>Il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cervello</a:t>
            </a:r>
            <a:r>
              <a:rPr dirty="0" sz="1800" spc="-4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‘in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prima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persona’</a:t>
            </a:r>
            <a:endParaRPr sz="1800">
              <a:latin typeface="Arial"/>
              <a:cs typeface="Arial"/>
            </a:endParaRPr>
          </a:p>
          <a:p>
            <a:pPr marL="170180" indent="-144780">
              <a:lnSpc>
                <a:spcPct val="100000"/>
              </a:lnSpc>
              <a:spcBef>
                <a:spcPts val="1870"/>
              </a:spcBef>
              <a:buSzPct val="44444"/>
              <a:buChar char="●"/>
              <a:tabLst>
                <a:tab pos="170180" algn="l"/>
              </a:tabLst>
            </a:pPr>
            <a:r>
              <a:rPr dirty="0" sz="1800">
                <a:latin typeface="Arial"/>
                <a:cs typeface="Arial"/>
              </a:rPr>
              <a:t>collocato</a:t>
            </a:r>
            <a:r>
              <a:rPr dirty="0" sz="1800" spc="-4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nel</a:t>
            </a:r>
            <a:r>
              <a:rPr dirty="0" sz="1800" spc="-4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“terzo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occhio”</a:t>
            </a:r>
            <a:endParaRPr sz="1800">
              <a:latin typeface="Arial"/>
              <a:cs typeface="Arial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5297170" y="1936080"/>
            <a:ext cx="6508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57480" indent="-144780">
              <a:lnSpc>
                <a:spcPct val="100000"/>
              </a:lnSpc>
              <a:spcBef>
                <a:spcPts val="100"/>
              </a:spcBef>
              <a:buSzPct val="44444"/>
              <a:buChar char="●"/>
              <a:tabLst>
                <a:tab pos="157480" algn="l"/>
              </a:tabLst>
            </a:pPr>
            <a:r>
              <a:rPr dirty="0" sz="1800" spc="-10">
                <a:latin typeface="Arial"/>
                <a:cs typeface="Arial"/>
              </a:rPr>
              <a:t>pelle</a:t>
            </a:r>
            <a:endParaRPr sz="1800">
              <a:latin typeface="Arial"/>
              <a:cs typeface="Arial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5297170" y="2447890"/>
            <a:ext cx="8540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2075" indent="-79375">
              <a:lnSpc>
                <a:spcPct val="100000"/>
              </a:lnSpc>
              <a:spcBef>
                <a:spcPts val="100"/>
              </a:spcBef>
              <a:buSzPct val="38888"/>
              <a:buChar char="●"/>
              <a:tabLst>
                <a:tab pos="92075" algn="l"/>
              </a:tabLst>
            </a:pPr>
            <a:r>
              <a:rPr dirty="0" sz="1800" spc="-10">
                <a:latin typeface="Arial"/>
                <a:cs typeface="Arial"/>
              </a:rPr>
              <a:t>sangue</a:t>
            </a:r>
            <a:endParaRPr sz="1800">
              <a:latin typeface="Arial"/>
              <a:cs typeface="Arial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5297170" y="2959699"/>
            <a:ext cx="7023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2075" indent="-79375">
              <a:lnSpc>
                <a:spcPct val="100000"/>
              </a:lnSpc>
              <a:spcBef>
                <a:spcPts val="100"/>
              </a:spcBef>
              <a:buSzPct val="38888"/>
              <a:buChar char="●"/>
              <a:tabLst>
                <a:tab pos="92075" algn="l"/>
              </a:tabLst>
            </a:pPr>
            <a:r>
              <a:rPr dirty="0" sz="1800" spc="-10">
                <a:latin typeface="Arial"/>
                <a:cs typeface="Arial"/>
              </a:rPr>
              <a:t>istinto</a:t>
            </a:r>
            <a:endParaRPr sz="1800">
              <a:latin typeface="Arial"/>
              <a:cs typeface="Arial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5297170" y="3471510"/>
            <a:ext cx="7143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2075" indent="-79375">
              <a:lnSpc>
                <a:spcPct val="100000"/>
              </a:lnSpc>
              <a:spcBef>
                <a:spcPts val="100"/>
              </a:spcBef>
              <a:buSzPct val="38888"/>
              <a:buChar char="●"/>
              <a:tabLst>
                <a:tab pos="92075" algn="l"/>
              </a:tabLst>
            </a:pPr>
            <a:r>
              <a:rPr dirty="0" sz="1800" spc="-10">
                <a:latin typeface="Arial"/>
                <a:cs typeface="Arial"/>
              </a:rPr>
              <a:t>intuito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9" name="object 39" descr=""/>
          <p:cNvGrpSpPr/>
          <p:nvPr/>
        </p:nvGrpSpPr>
        <p:grpSpPr>
          <a:xfrm>
            <a:off x="179070" y="1176620"/>
            <a:ext cx="9720580" cy="6203950"/>
            <a:chOff x="179070" y="1176620"/>
            <a:chExt cx="9720580" cy="6203950"/>
          </a:xfrm>
        </p:grpSpPr>
        <p:pic>
          <p:nvPicPr>
            <p:cNvPr id="40" name="object 4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79520" y="4076030"/>
              <a:ext cx="6120130" cy="3304540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070" y="1176620"/>
              <a:ext cx="3779520" cy="36880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80339" y="1621120"/>
            <a:ext cx="9719310" cy="5938520"/>
          </a:xfrm>
          <a:custGeom>
            <a:avLst/>
            <a:gdLst/>
            <a:ahLst/>
            <a:cxnLst/>
            <a:rect l="l" t="t" r="r" b="b"/>
            <a:pathLst>
              <a:path w="9719310" h="5938520">
                <a:moveTo>
                  <a:pt x="9719310" y="0"/>
                </a:moveTo>
                <a:lnTo>
                  <a:pt x="0" y="0"/>
                </a:lnTo>
                <a:lnTo>
                  <a:pt x="0" y="5938520"/>
                </a:lnTo>
                <a:lnTo>
                  <a:pt x="9719310" y="5938520"/>
                </a:lnTo>
                <a:lnTo>
                  <a:pt x="97193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257809" y="1631280"/>
            <a:ext cx="9196705" cy="56756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Arial"/>
                <a:cs typeface="Arial"/>
              </a:rPr>
              <a:t>1,5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milioni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di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anni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fa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-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fuoco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legni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e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sacrifici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70"/>
              </a:spcBef>
            </a:pPr>
            <a:r>
              <a:rPr dirty="0" sz="1800">
                <a:latin typeface="Arial"/>
                <a:cs typeface="Arial"/>
              </a:rPr>
              <a:t>4.000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a.c.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gli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Egizi-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religione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e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immortalità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70"/>
              </a:spcBef>
            </a:pPr>
            <a:r>
              <a:rPr dirty="0" sz="1800">
                <a:latin typeface="Arial"/>
                <a:cs typeface="Arial"/>
              </a:rPr>
              <a:t>(1.600</a:t>
            </a:r>
            <a:r>
              <a:rPr dirty="0" sz="1800" spc="-4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a.c./476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d.c)</a:t>
            </a:r>
            <a:r>
              <a:rPr dirty="0" sz="1800" spc="-4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Greci</a:t>
            </a:r>
            <a:r>
              <a:rPr dirty="0" sz="1800" spc="-4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-</a:t>
            </a:r>
            <a:r>
              <a:rPr dirty="0" sz="1800">
                <a:latin typeface="Arial"/>
                <a:cs typeface="Arial"/>
              </a:rPr>
              <a:t>Romani</a:t>
            </a:r>
            <a:r>
              <a:rPr dirty="0" sz="1800" spc="-4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-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riti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misterici,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cultura,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socialità,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benessere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 marL="12700" marR="5080">
              <a:lnSpc>
                <a:spcPts val="2010"/>
              </a:lnSpc>
            </a:pPr>
            <a:r>
              <a:rPr dirty="0" sz="1800">
                <a:latin typeface="Arial"/>
                <a:cs typeface="Arial"/>
              </a:rPr>
              <a:t>476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d.c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–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cade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l’impero</a:t>
            </a:r>
            <a:r>
              <a:rPr dirty="0" sz="1800" spc="-4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romano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–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i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viaggi,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la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magia,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le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pozioni,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i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nuovi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ingredienti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nell’era</a:t>
            </a:r>
            <a:r>
              <a:rPr dirty="0" sz="1800" spc="-25">
                <a:latin typeface="Arial"/>
                <a:cs typeface="Arial"/>
              </a:rPr>
              <a:t> di </a:t>
            </a:r>
            <a:r>
              <a:rPr dirty="0" sz="1800" spc="-10">
                <a:latin typeface="Arial"/>
                <a:cs typeface="Arial"/>
              </a:rPr>
              <a:t>mezzo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30"/>
              </a:spcBef>
            </a:pPr>
            <a:r>
              <a:rPr dirty="0" sz="1800" spc="-10">
                <a:latin typeface="Arial"/>
                <a:cs typeface="Arial"/>
              </a:rPr>
              <a:t>1370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Acqua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di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Ungheria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in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alcohol</a:t>
            </a:r>
            <a:endParaRPr sz="1800">
              <a:latin typeface="Arial"/>
              <a:cs typeface="Arial"/>
            </a:endParaRPr>
          </a:p>
          <a:p>
            <a:pPr marL="12700" marR="1938655">
              <a:lnSpc>
                <a:spcPct val="186600"/>
              </a:lnSpc>
            </a:pPr>
            <a:r>
              <a:rPr dirty="0" sz="1800">
                <a:latin typeface="Arial"/>
                <a:cs typeface="Arial"/>
              </a:rPr>
              <a:t>1492</a:t>
            </a:r>
            <a:r>
              <a:rPr dirty="0" sz="1800" spc="-4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scoperta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dell’America,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mercanti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e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nuove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materie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disposizione </a:t>
            </a:r>
            <a:r>
              <a:rPr dirty="0" sz="1800">
                <a:latin typeface="Arial"/>
                <a:cs typeface="Arial"/>
              </a:rPr>
              <a:t>1533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Caterina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de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Medici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porta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il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Profumo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in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Francia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(moglie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di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Enrico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 spc="-25">
                <a:latin typeface="Arial"/>
                <a:cs typeface="Arial"/>
              </a:rPr>
              <a:t>II) </a:t>
            </a:r>
            <a:r>
              <a:rPr dirty="0" sz="1800">
                <a:latin typeface="Arial"/>
                <a:cs typeface="Arial"/>
              </a:rPr>
              <a:t>1600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i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guantai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di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Grasse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–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l’arte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della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distilleria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e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dei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profumi</a:t>
            </a:r>
            <a:endParaRPr sz="1800">
              <a:latin typeface="Arial"/>
              <a:cs typeface="Arial"/>
            </a:endParaRPr>
          </a:p>
          <a:p>
            <a:pPr marL="12700" marR="3510279">
              <a:lnSpc>
                <a:spcPct val="186600"/>
              </a:lnSpc>
              <a:spcBef>
                <a:spcPts val="10"/>
              </a:spcBef>
            </a:pPr>
            <a:r>
              <a:rPr dirty="0" sz="1800">
                <a:latin typeface="Arial"/>
                <a:cs typeface="Arial"/>
              </a:rPr>
              <a:t>1889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Jicky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di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Guerlain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–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la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sintesi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entra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nella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profumeria </a:t>
            </a:r>
            <a:r>
              <a:rPr dirty="0" sz="1800">
                <a:latin typeface="Arial"/>
                <a:cs typeface="Arial"/>
              </a:rPr>
              <a:t>1921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Chanel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n.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5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–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le</a:t>
            </a:r>
            <a:r>
              <a:rPr dirty="0" sz="1800" spc="-10">
                <a:latin typeface="Arial"/>
                <a:cs typeface="Arial"/>
              </a:rPr>
              <a:t> aldeidi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70"/>
              </a:spcBef>
            </a:pPr>
            <a:r>
              <a:rPr dirty="0" sz="1800">
                <a:latin typeface="Arial"/>
                <a:cs typeface="Arial"/>
              </a:rPr>
              <a:t>2017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quale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vorreste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che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fosse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il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futuro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del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Profumo?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180340" y="53939"/>
            <a:ext cx="9719310" cy="1440180"/>
          </a:xfrm>
          <a:custGeom>
            <a:avLst/>
            <a:gdLst/>
            <a:ahLst/>
            <a:cxnLst/>
            <a:rect l="l" t="t" r="r" b="b"/>
            <a:pathLst>
              <a:path w="9719310" h="1440180">
                <a:moveTo>
                  <a:pt x="9719310" y="0"/>
                </a:moveTo>
                <a:lnTo>
                  <a:pt x="0" y="0"/>
                </a:lnTo>
                <a:lnTo>
                  <a:pt x="0" y="1440180"/>
                </a:lnTo>
                <a:lnTo>
                  <a:pt x="4860290" y="1440180"/>
                </a:lnTo>
                <a:lnTo>
                  <a:pt x="9719310" y="1440180"/>
                </a:lnTo>
                <a:lnTo>
                  <a:pt x="97193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25120" rIns="0" bIns="0" rtlCol="0" vert="horz">
            <a:spAutoFit/>
          </a:bodyPr>
          <a:lstStyle/>
          <a:p>
            <a:pPr marL="516255">
              <a:lnSpc>
                <a:spcPct val="100000"/>
              </a:lnSpc>
              <a:spcBef>
                <a:spcPts val="100"/>
              </a:spcBef>
            </a:pPr>
            <a:r>
              <a:rPr dirty="0"/>
              <a:t>Il</a:t>
            </a:r>
            <a:r>
              <a:rPr dirty="0" spc="-85"/>
              <a:t> </a:t>
            </a:r>
            <a:r>
              <a:rPr dirty="0"/>
              <a:t>Profumo...da</a:t>
            </a:r>
            <a:r>
              <a:rPr dirty="0" spc="-75"/>
              <a:t> </a:t>
            </a:r>
            <a:r>
              <a:rPr dirty="0"/>
              <a:t>sempre</a:t>
            </a:r>
            <a:r>
              <a:rPr dirty="0" spc="-65"/>
              <a:t> </a:t>
            </a:r>
            <a:r>
              <a:rPr dirty="0"/>
              <a:t>con</a:t>
            </a:r>
            <a:r>
              <a:rPr dirty="0" spc="-75"/>
              <a:t> </a:t>
            </a:r>
            <a:r>
              <a:rPr dirty="0" spc="-25"/>
              <a:t>noi</a:t>
            </a:r>
          </a:p>
        </p:txBody>
      </p: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60309" y="4140799"/>
            <a:ext cx="2268220" cy="30238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00"/>
            <a:ext cx="10078720" cy="7559040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180339" y="180940"/>
            <a:ext cx="9720580" cy="7199630"/>
            <a:chOff x="180339" y="180940"/>
            <a:chExt cx="9720580" cy="7199630"/>
          </a:xfrm>
        </p:grpSpPr>
        <p:sp>
          <p:nvSpPr>
            <p:cNvPr id="4" name="object 4" descr=""/>
            <p:cNvSpPr/>
            <p:nvPr/>
          </p:nvSpPr>
          <p:spPr>
            <a:xfrm>
              <a:off x="180339" y="180940"/>
              <a:ext cx="9719310" cy="7199630"/>
            </a:xfrm>
            <a:custGeom>
              <a:avLst/>
              <a:gdLst/>
              <a:ahLst/>
              <a:cxnLst/>
              <a:rect l="l" t="t" r="r" b="b"/>
              <a:pathLst>
                <a:path w="9719310" h="7199630">
                  <a:moveTo>
                    <a:pt x="9719310" y="0"/>
                  </a:moveTo>
                  <a:lnTo>
                    <a:pt x="0" y="0"/>
                  </a:lnTo>
                  <a:lnTo>
                    <a:pt x="0" y="7199630"/>
                  </a:lnTo>
                  <a:lnTo>
                    <a:pt x="4860290" y="7199630"/>
                  </a:lnTo>
                  <a:lnTo>
                    <a:pt x="9719310" y="7199630"/>
                  </a:lnTo>
                  <a:lnTo>
                    <a:pt x="971931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339" y="360010"/>
              <a:ext cx="9720580" cy="72008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97509" y="332070"/>
            <a:ext cx="916178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>
                <a:latin typeface="Times New Roman"/>
                <a:cs typeface="Times New Roman"/>
              </a:rPr>
              <a:t>“Segui</a:t>
            </a:r>
            <a:r>
              <a:rPr dirty="0" sz="4400" spc="-65">
                <a:latin typeface="Times New Roman"/>
                <a:cs typeface="Times New Roman"/>
              </a:rPr>
              <a:t> </a:t>
            </a:r>
            <a:r>
              <a:rPr dirty="0" sz="4400">
                <a:latin typeface="Times New Roman"/>
                <a:cs typeface="Times New Roman"/>
              </a:rPr>
              <a:t>il</a:t>
            </a:r>
            <a:r>
              <a:rPr dirty="0" sz="4400" spc="-55">
                <a:latin typeface="Times New Roman"/>
                <a:cs typeface="Times New Roman"/>
              </a:rPr>
              <a:t> </a:t>
            </a:r>
            <a:r>
              <a:rPr dirty="0" sz="4400">
                <a:latin typeface="Times New Roman"/>
                <a:cs typeface="Times New Roman"/>
              </a:rPr>
              <a:t>tuo</a:t>
            </a:r>
            <a:r>
              <a:rPr dirty="0" sz="4400" spc="-60">
                <a:latin typeface="Times New Roman"/>
                <a:cs typeface="Times New Roman"/>
              </a:rPr>
              <a:t> </a:t>
            </a:r>
            <a:r>
              <a:rPr dirty="0" sz="4400">
                <a:latin typeface="Times New Roman"/>
                <a:cs typeface="Times New Roman"/>
              </a:rPr>
              <a:t>naso,</a:t>
            </a:r>
            <a:r>
              <a:rPr dirty="0" sz="4400" spc="-70">
                <a:latin typeface="Times New Roman"/>
                <a:cs typeface="Times New Roman"/>
              </a:rPr>
              <a:t> </a:t>
            </a:r>
            <a:r>
              <a:rPr dirty="0" sz="4400">
                <a:latin typeface="Times New Roman"/>
                <a:cs typeface="Times New Roman"/>
              </a:rPr>
              <a:t>ha</a:t>
            </a:r>
            <a:r>
              <a:rPr dirty="0" sz="4400" spc="-55">
                <a:latin typeface="Times New Roman"/>
                <a:cs typeface="Times New Roman"/>
              </a:rPr>
              <a:t> </a:t>
            </a:r>
            <a:r>
              <a:rPr dirty="0" sz="4400">
                <a:latin typeface="Times New Roman"/>
                <a:cs typeface="Times New Roman"/>
              </a:rPr>
              <a:t>sempre</a:t>
            </a:r>
            <a:r>
              <a:rPr dirty="0" sz="4400" spc="-60">
                <a:latin typeface="Times New Roman"/>
                <a:cs typeface="Times New Roman"/>
              </a:rPr>
              <a:t> </a:t>
            </a:r>
            <a:r>
              <a:rPr dirty="0" sz="4400" spc="-10">
                <a:latin typeface="Times New Roman"/>
                <a:cs typeface="Times New Roman"/>
              </a:rPr>
              <a:t>ragione”</a:t>
            </a:r>
            <a:endParaRPr sz="4400">
              <a:latin typeface="Times New Roman"/>
              <a:cs typeface="Times New Roman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57070" y="1260440"/>
            <a:ext cx="5962650" cy="59385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768350" y="4641180"/>
            <a:ext cx="2858770" cy="1209040"/>
            <a:chOff x="768350" y="4641180"/>
            <a:chExt cx="2858770" cy="1209040"/>
          </a:xfrm>
        </p:grpSpPr>
        <p:sp>
          <p:nvSpPr>
            <p:cNvPr id="3" name="object 3" descr=""/>
            <p:cNvSpPr/>
            <p:nvPr/>
          </p:nvSpPr>
          <p:spPr>
            <a:xfrm>
              <a:off x="768350" y="4641180"/>
              <a:ext cx="2858770" cy="1209040"/>
            </a:xfrm>
            <a:custGeom>
              <a:avLst/>
              <a:gdLst/>
              <a:ahLst/>
              <a:cxnLst/>
              <a:rect l="l" t="t" r="r" b="b"/>
              <a:pathLst>
                <a:path w="2858770" h="1209039">
                  <a:moveTo>
                    <a:pt x="1454150" y="1162050"/>
                  </a:moveTo>
                  <a:lnTo>
                    <a:pt x="50800" y="1162050"/>
                  </a:lnTo>
                  <a:lnTo>
                    <a:pt x="50800" y="1270"/>
                  </a:lnTo>
                  <a:lnTo>
                    <a:pt x="2858770" y="1270"/>
                  </a:lnTo>
                  <a:lnTo>
                    <a:pt x="2858770" y="1162050"/>
                  </a:lnTo>
                  <a:lnTo>
                    <a:pt x="1454150" y="1162050"/>
                  </a:lnTo>
                  <a:close/>
                </a:path>
                <a:path w="2858770" h="1209039">
                  <a:moveTo>
                    <a:pt x="50800" y="1162050"/>
                  </a:moveTo>
                  <a:lnTo>
                    <a:pt x="138430" y="1162050"/>
                  </a:lnTo>
                </a:path>
                <a:path w="2858770" h="1209039">
                  <a:moveTo>
                    <a:pt x="664210" y="1162050"/>
                  </a:moveTo>
                  <a:lnTo>
                    <a:pt x="840740" y="1162050"/>
                  </a:lnTo>
                </a:path>
                <a:path w="2858770" h="1209039">
                  <a:moveTo>
                    <a:pt x="1366520" y="1162050"/>
                  </a:moveTo>
                  <a:lnTo>
                    <a:pt x="1541780" y="1162050"/>
                  </a:lnTo>
                </a:path>
                <a:path w="2858770" h="1209039">
                  <a:moveTo>
                    <a:pt x="2068830" y="1162050"/>
                  </a:moveTo>
                  <a:lnTo>
                    <a:pt x="2244090" y="1162050"/>
                  </a:lnTo>
                </a:path>
                <a:path w="2858770" h="1209039">
                  <a:moveTo>
                    <a:pt x="2769870" y="1162050"/>
                  </a:moveTo>
                  <a:lnTo>
                    <a:pt x="2858770" y="1162050"/>
                  </a:lnTo>
                </a:path>
                <a:path w="2858770" h="1209039">
                  <a:moveTo>
                    <a:pt x="50800" y="967740"/>
                  </a:moveTo>
                  <a:lnTo>
                    <a:pt x="138430" y="967740"/>
                  </a:lnTo>
                </a:path>
                <a:path w="2858770" h="1209039">
                  <a:moveTo>
                    <a:pt x="664210" y="967740"/>
                  </a:moveTo>
                  <a:lnTo>
                    <a:pt x="840740" y="967740"/>
                  </a:lnTo>
                </a:path>
                <a:path w="2858770" h="1209039">
                  <a:moveTo>
                    <a:pt x="1366520" y="967740"/>
                  </a:moveTo>
                  <a:lnTo>
                    <a:pt x="1541780" y="967740"/>
                  </a:lnTo>
                </a:path>
                <a:path w="2858770" h="1209039">
                  <a:moveTo>
                    <a:pt x="1718310" y="967740"/>
                  </a:moveTo>
                  <a:lnTo>
                    <a:pt x="1893570" y="967740"/>
                  </a:lnTo>
                </a:path>
                <a:path w="2858770" h="1209039">
                  <a:moveTo>
                    <a:pt x="2068830" y="967740"/>
                  </a:moveTo>
                  <a:lnTo>
                    <a:pt x="2244090" y="967740"/>
                  </a:lnTo>
                </a:path>
                <a:path w="2858770" h="1209039">
                  <a:moveTo>
                    <a:pt x="2769870" y="967740"/>
                  </a:moveTo>
                  <a:lnTo>
                    <a:pt x="2858770" y="967740"/>
                  </a:lnTo>
                </a:path>
                <a:path w="2858770" h="1209039">
                  <a:moveTo>
                    <a:pt x="50800" y="774700"/>
                  </a:moveTo>
                  <a:lnTo>
                    <a:pt x="138430" y="774700"/>
                  </a:lnTo>
                </a:path>
                <a:path w="2858770" h="1209039">
                  <a:moveTo>
                    <a:pt x="313690" y="774700"/>
                  </a:moveTo>
                  <a:lnTo>
                    <a:pt x="488950" y="774700"/>
                  </a:lnTo>
                </a:path>
                <a:path w="2858770" h="1209039">
                  <a:moveTo>
                    <a:pt x="664210" y="774700"/>
                  </a:moveTo>
                  <a:lnTo>
                    <a:pt x="1016000" y="774700"/>
                  </a:lnTo>
                </a:path>
                <a:path w="2858770" h="1209039">
                  <a:moveTo>
                    <a:pt x="1366520" y="774700"/>
                  </a:moveTo>
                  <a:lnTo>
                    <a:pt x="2244090" y="774700"/>
                  </a:lnTo>
                </a:path>
                <a:path w="2858770" h="1209039">
                  <a:moveTo>
                    <a:pt x="2769870" y="774700"/>
                  </a:moveTo>
                  <a:lnTo>
                    <a:pt x="2858770" y="774700"/>
                  </a:lnTo>
                </a:path>
                <a:path w="2858770" h="1209039">
                  <a:moveTo>
                    <a:pt x="50800" y="581660"/>
                  </a:moveTo>
                  <a:lnTo>
                    <a:pt x="138430" y="581660"/>
                  </a:lnTo>
                </a:path>
                <a:path w="2858770" h="1209039">
                  <a:moveTo>
                    <a:pt x="313690" y="581660"/>
                  </a:moveTo>
                  <a:lnTo>
                    <a:pt x="1016000" y="581660"/>
                  </a:lnTo>
                </a:path>
                <a:path w="2858770" h="1209039">
                  <a:moveTo>
                    <a:pt x="1366520" y="581660"/>
                  </a:moveTo>
                  <a:lnTo>
                    <a:pt x="2419350" y="581660"/>
                  </a:lnTo>
                </a:path>
                <a:path w="2858770" h="1209039">
                  <a:moveTo>
                    <a:pt x="2769870" y="581660"/>
                  </a:moveTo>
                  <a:lnTo>
                    <a:pt x="2858770" y="581660"/>
                  </a:lnTo>
                </a:path>
                <a:path w="2858770" h="1209039">
                  <a:moveTo>
                    <a:pt x="50800" y="387350"/>
                  </a:moveTo>
                  <a:lnTo>
                    <a:pt x="138430" y="387350"/>
                  </a:lnTo>
                </a:path>
                <a:path w="2858770" h="1209039">
                  <a:moveTo>
                    <a:pt x="313690" y="387350"/>
                  </a:moveTo>
                  <a:lnTo>
                    <a:pt x="1016000" y="387350"/>
                  </a:lnTo>
                </a:path>
                <a:path w="2858770" h="1209039">
                  <a:moveTo>
                    <a:pt x="1366520" y="387350"/>
                  </a:moveTo>
                  <a:lnTo>
                    <a:pt x="2419350" y="387350"/>
                  </a:lnTo>
                </a:path>
                <a:path w="2858770" h="1209039">
                  <a:moveTo>
                    <a:pt x="2594610" y="387350"/>
                  </a:moveTo>
                  <a:lnTo>
                    <a:pt x="2858770" y="387350"/>
                  </a:lnTo>
                </a:path>
                <a:path w="2858770" h="1209039">
                  <a:moveTo>
                    <a:pt x="2858770" y="194310"/>
                  </a:moveTo>
                  <a:lnTo>
                    <a:pt x="50800" y="194310"/>
                  </a:lnTo>
                </a:path>
                <a:path w="2858770" h="1209039">
                  <a:moveTo>
                    <a:pt x="2858770" y="0"/>
                  </a:moveTo>
                  <a:lnTo>
                    <a:pt x="50800" y="0"/>
                  </a:lnTo>
                </a:path>
                <a:path w="2858770" h="1209039">
                  <a:moveTo>
                    <a:pt x="50800" y="1209040"/>
                  </a:moveTo>
                  <a:lnTo>
                    <a:pt x="50800" y="1162050"/>
                  </a:lnTo>
                </a:path>
                <a:path w="2858770" h="1209039">
                  <a:moveTo>
                    <a:pt x="50800" y="1209040"/>
                  </a:moveTo>
                  <a:lnTo>
                    <a:pt x="50800" y="1162050"/>
                  </a:lnTo>
                </a:path>
                <a:path w="2858770" h="1209039">
                  <a:moveTo>
                    <a:pt x="753110" y="1209040"/>
                  </a:moveTo>
                  <a:lnTo>
                    <a:pt x="753110" y="1162050"/>
                  </a:lnTo>
                </a:path>
                <a:path w="2858770" h="1209039">
                  <a:moveTo>
                    <a:pt x="753110" y="1209040"/>
                  </a:moveTo>
                  <a:lnTo>
                    <a:pt x="753110" y="1162050"/>
                  </a:lnTo>
                </a:path>
                <a:path w="2858770" h="1209039">
                  <a:moveTo>
                    <a:pt x="1454150" y="1209040"/>
                  </a:moveTo>
                  <a:lnTo>
                    <a:pt x="1454150" y="1162050"/>
                  </a:lnTo>
                </a:path>
                <a:path w="2858770" h="1209039">
                  <a:moveTo>
                    <a:pt x="1454150" y="1209040"/>
                  </a:moveTo>
                  <a:lnTo>
                    <a:pt x="1454150" y="1162050"/>
                  </a:lnTo>
                </a:path>
                <a:path w="2858770" h="1209039">
                  <a:moveTo>
                    <a:pt x="2156460" y="1209040"/>
                  </a:moveTo>
                  <a:lnTo>
                    <a:pt x="2156460" y="1162050"/>
                  </a:lnTo>
                </a:path>
                <a:path w="2858770" h="1209039">
                  <a:moveTo>
                    <a:pt x="2156460" y="1209040"/>
                  </a:moveTo>
                  <a:lnTo>
                    <a:pt x="2156460" y="1162050"/>
                  </a:lnTo>
                </a:path>
                <a:path w="2858770" h="1209039">
                  <a:moveTo>
                    <a:pt x="2858770" y="1209040"/>
                  </a:moveTo>
                  <a:lnTo>
                    <a:pt x="2858770" y="1162050"/>
                  </a:lnTo>
                </a:path>
                <a:path w="2858770" h="1209039">
                  <a:moveTo>
                    <a:pt x="2858770" y="1209040"/>
                  </a:moveTo>
                  <a:lnTo>
                    <a:pt x="2858770" y="1162050"/>
                  </a:lnTo>
                </a:path>
                <a:path w="2858770" h="1209039">
                  <a:moveTo>
                    <a:pt x="50800" y="1162050"/>
                  </a:moveTo>
                  <a:lnTo>
                    <a:pt x="138430" y="1162050"/>
                  </a:lnTo>
                </a:path>
                <a:path w="2858770" h="1209039">
                  <a:moveTo>
                    <a:pt x="664210" y="1162050"/>
                  </a:moveTo>
                  <a:lnTo>
                    <a:pt x="840740" y="1162050"/>
                  </a:lnTo>
                </a:path>
                <a:path w="2858770" h="1209039">
                  <a:moveTo>
                    <a:pt x="1366520" y="1162050"/>
                  </a:moveTo>
                  <a:lnTo>
                    <a:pt x="1541780" y="1162050"/>
                  </a:lnTo>
                </a:path>
                <a:path w="2858770" h="1209039">
                  <a:moveTo>
                    <a:pt x="2068830" y="1162050"/>
                  </a:moveTo>
                  <a:lnTo>
                    <a:pt x="2244090" y="1162050"/>
                  </a:lnTo>
                </a:path>
                <a:path w="2858770" h="1209039">
                  <a:moveTo>
                    <a:pt x="2769870" y="1162050"/>
                  </a:moveTo>
                  <a:lnTo>
                    <a:pt x="2858770" y="1162050"/>
                  </a:lnTo>
                </a:path>
                <a:path w="2858770" h="1209039">
                  <a:moveTo>
                    <a:pt x="0" y="1162050"/>
                  </a:moveTo>
                  <a:lnTo>
                    <a:pt x="50800" y="1162050"/>
                  </a:lnTo>
                </a:path>
                <a:path w="2858770" h="1209039">
                  <a:moveTo>
                    <a:pt x="0" y="1162050"/>
                  </a:moveTo>
                  <a:lnTo>
                    <a:pt x="50800" y="1162050"/>
                  </a:lnTo>
                </a:path>
                <a:path w="2858770" h="1209039">
                  <a:moveTo>
                    <a:pt x="0" y="967740"/>
                  </a:moveTo>
                  <a:lnTo>
                    <a:pt x="50800" y="967740"/>
                  </a:lnTo>
                </a:path>
                <a:path w="2858770" h="1209039">
                  <a:moveTo>
                    <a:pt x="0" y="967740"/>
                  </a:moveTo>
                  <a:lnTo>
                    <a:pt x="50800" y="967740"/>
                  </a:lnTo>
                </a:path>
                <a:path w="2858770" h="1209039">
                  <a:moveTo>
                    <a:pt x="0" y="774700"/>
                  </a:moveTo>
                  <a:lnTo>
                    <a:pt x="50800" y="774700"/>
                  </a:lnTo>
                </a:path>
                <a:path w="2858770" h="1209039">
                  <a:moveTo>
                    <a:pt x="0" y="774700"/>
                  </a:moveTo>
                  <a:lnTo>
                    <a:pt x="50800" y="774700"/>
                  </a:lnTo>
                </a:path>
                <a:path w="2858770" h="1209039">
                  <a:moveTo>
                    <a:pt x="0" y="581660"/>
                  </a:moveTo>
                  <a:lnTo>
                    <a:pt x="50800" y="581660"/>
                  </a:lnTo>
                </a:path>
                <a:path w="2858770" h="1209039">
                  <a:moveTo>
                    <a:pt x="0" y="581660"/>
                  </a:moveTo>
                  <a:lnTo>
                    <a:pt x="50800" y="581660"/>
                  </a:lnTo>
                </a:path>
                <a:path w="2858770" h="1209039">
                  <a:moveTo>
                    <a:pt x="0" y="387350"/>
                  </a:moveTo>
                  <a:lnTo>
                    <a:pt x="50800" y="387350"/>
                  </a:lnTo>
                </a:path>
                <a:path w="2858770" h="1209039">
                  <a:moveTo>
                    <a:pt x="0" y="387350"/>
                  </a:moveTo>
                  <a:lnTo>
                    <a:pt x="50800" y="387350"/>
                  </a:lnTo>
                </a:path>
                <a:path w="2858770" h="1209039">
                  <a:moveTo>
                    <a:pt x="0" y="194310"/>
                  </a:moveTo>
                  <a:lnTo>
                    <a:pt x="50800" y="194310"/>
                  </a:lnTo>
                </a:path>
                <a:path w="2858770" h="1209039">
                  <a:moveTo>
                    <a:pt x="0" y="194310"/>
                  </a:moveTo>
                  <a:lnTo>
                    <a:pt x="50800" y="194310"/>
                  </a:lnTo>
                </a:path>
                <a:path w="2858770" h="1209039">
                  <a:moveTo>
                    <a:pt x="0" y="0"/>
                  </a:moveTo>
                  <a:lnTo>
                    <a:pt x="50800" y="0"/>
                  </a:lnTo>
                </a:path>
                <a:path w="2858770" h="1209039">
                  <a:moveTo>
                    <a:pt x="0" y="0"/>
                  </a:moveTo>
                  <a:lnTo>
                    <a:pt x="50800" y="0"/>
                  </a:lnTo>
                </a:path>
                <a:path w="2858770" h="1209039">
                  <a:moveTo>
                    <a:pt x="50800" y="1162050"/>
                  </a:moveTo>
                  <a:lnTo>
                    <a:pt x="50800" y="0"/>
                  </a:lnTo>
                </a:path>
              </a:pathLst>
            </a:custGeom>
            <a:ln w="3175">
              <a:solidFill>
                <a:srgbClr val="B2B2B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906780" y="4923120"/>
              <a:ext cx="2280920" cy="880110"/>
            </a:xfrm>
            <a:custGeom>
              <a:avLst/>
              <a:gdLst/>
              <a:ahLst/>
              <a:cxnLst/>
              <a:rect l="l" t="t" r="r" b="b"/>
              <a:pathLst>
                <a:path w="2280920" h="880110">
                  <a:moveTo>
                    <a:pt x="175260" y="0"/>
                  </a:moveTo>
                  <a:lnTo>
                    <a:pt x="0" y="0"/>
                  </a:lnTo>
                  <a:lnTo>
                    <a:pt x="0" y="880110"/>
                  </a:lnTo>
                  <a:lnTo>
                    <a:pt x="175260" y="880110"/>
                  </a:lnTo>
                  <a:lnTo>
                    <a:pt x="175260" y="0"/>
                  </a:lnTo>
                  <a:close/>
                </a:path>
                <a:path w="2280920" h="880110">
                  <a:moveTo>
                    <a:pt x="877570" y="647700"/>
                  </a:moveTo>
                  <a:lnTo>
                    <a:pt x="702310" y="647700"/>
                  </a:lnTo>
                  <a:lnTo>
                    <a:pt x="702310" y="880110"/>
                  </a:lnTo>
                  <a:lnTo>
                    <a:pt x="877570" y="880110"/>
                  </a:lnTo>
                  <a:lnTo>
                    <a:pt x="877570" y="647700"/>
                  </a:lnTo>
                  <a:close/>
                </a:path>
                <a:path w="2280920" h="880110">
                  <a:moveTo>
                    <a:pt x="1579880" y="579120"/>
                  </a:moveTo>
                  <a:lnTo>
                    <a:pt x="1403350" y="579120"/>
                  </a:lnTo>
                  <a:lnTo>
                    <a:pt x="1403350" y="880110"/>
                  </a:lnTo>
                  <a:lnTo>
                    <a:pt x="1579880" y="880110"/>
                  </a:lnTo>
                  <a:lnTo>
                    <a:pt x="1579880" y="579120"/>
                  </a:lnTo>
                  <a:close/>
                </a:path>
                <a:path w="2280920" h="880110">
                  <a:moveTo>
                    <a:pt x="2280920" y="463550"/>
                  </a:moveTo>
                  <a:lnTo>
                    <a:pt x="2105660" y="463550"/>
                  </a:lnTo>
                  <a:lnTo>
                    <a:pt x="2105660" y="880110"/>
                  </a:lnTo>
                  <a:lnTo>
                    <a:pt x="2280920" y="880110"/>
                  </a:lnTo>
                  <a:lnTo>
                    <a:pt x="2280920" y="463550"/>
                  </a:lnTo>
                  <a:close/>
                </a:path>
              </a:pathLst>
            </a:custGeom>
            <a:solidFill>
              <a:srgbClr val="0044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082040" y="4929470"/>
              <a:ext cx="2280920" cy="873760"/>
            </a:xfrm>
            <a:custGeom>
              <a:avLst/>
              <a:gdLst/>
              <a:ahLst/>
              <a:cxnLst/>
              <a:rect l="l" t="t" r="r" b="b"/>
              <a:pathLst>
                <a:path w="2280920" h="873760">
                  <a:moveTo>
                    <a:pt x="175260" y="563880"/>
                  </a:moveTo>
                  <a:lnTo>
                    <a:pt x="0" y="563880"/>
                  </a:lnTo>
                  <a:lnTo>
                    <a:pt x="0" y="873760"/>
                  </a:lnTo>
                  <a:lnTo>
                    <a:pt x="175260" y="873760"/>
                  </a:lnTo>
                  <a:lnTo>
                    <a:pt x="175260" y="563880"/>
                  </a:lnTo>
                  <a:close/>
                </a:path>
                <a:path w="2280920" h="873760">
                  <a:moveTo>
                    <a:pt x="877570" y="21590"/>
                  </a:moveTo>
                  <a:lnTo>
                    <a:pt x="702310" y="21590"/>
                  </a:lnTo>
                  <a:lnTo>
                    <a:pt x="702310" y="873760"/>
                  </a:lnTo>
                  <a:lnTo>
                    <a:pt x="877570" y="873760"/>
                  </a:lnTo>
                  <a:lnTo>
                    <a:pt x="877570" y="21590"/>
                  </a:lnTo>
                  <a:close/>
                </a:path>
                <a:path w="2280920" h="873760">
                  <a:moveTo>
                    <a:pt x="1579880" y="728980"/>
                  </a:moveTo>
                  <a:lnTo>
                    <a:pt x="1404620" y="728980"/>
                  </a:lnTo>
                  <a:lnTo>
                    <a:pt x="1404620" y="873760"/>
                  </a:lnTo>
                  <a:lnTo>
                    <a:pt x="1579880" y="873760"/>
                  </a:lnTo>
                  <a:lnTo>
                    <a:pt x="1579880" y="728980"/>
                  </a:lnTo>
                  <a:close/>
                </a:path>
                <a:path w="2280920" h="873760">
                  <a:moveTo>
                    <a:pt x="2280920" y="0"/>
                  </a:moveTo>
                  <a:lnTo>
                    <a:pt x="2105660" y="0"/>
                  </a:lnTo>
                  <a:lnTo>
                    <a:pt x="2105660" y="873760"/>
                  </a:lnTo>
                  <a:lnTo>
                    <a:pt x="2280920" y="873760"/>
                  </a:lnTo>
                  <a:lnTo>
                    <a:pt x="2280920" y="0"/>
                  </a:lnTo>
                  <a:close/>
                </a:path>
              </a:pathLst>
            </a:custGeom>
            <a:solidFill>
              <a:srgbClr val="FF410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257300" y="4868510"/>
              <a:ext cx="2280920" cy="934719"/>
            </a:xfrm>
            <a:custGeom>
              <a:avLst/>
              <a:gdLst/>
              <a:ahLst/>
              <a:cxnLst/>
              <a:rect l="l" t="t" r="r" b="b"/>
              <a:pathLst>
                <a:path w="2280920" h="934720">
                  <a:moveTo>
                    <a:pt x="175260" y="495300"/>
                  </a:moveTo>
                  <a:lnTo>
                    <a:pt x="0" y="495300"/>
                  </a:lnTo>
                  <a:lnTo>
                    <a:pt x="0" y="934720"/>
                  </a:lnTo>
                  <a:lnTo>
                    <a:pt x="175260" y="934720"/>
                  </a:lnTo>
                  <a:lnTo>
                    <a:pt x="175260" y="495300"/>
                  </a:lnTo>
                  <a:close/>
                </a:path>
                <a:path w="2280920" h="934720">
                  <a:moveTo>
                    <a:pt x="877570" y="0"/>
                  </a:moveTo>
                  <a:lnTo>
                    <a:pt x="702310" y="0"/>
                  </a:lnTo>
                  <a:lnTo>
                    <a:pt x="702310" y="934720"/>
                  </a:lnTo>
                  <a:lnTo>
                    <a:pt x="877570" y="934720"/>
                  </a:lnTo>
                  <a:lnTo>
                    <a:pt x="877570" y="0"/>
                  </a:lnTo>
                  <a:close/>
                </a:path>
                <a:path w="2280920" h="934720">
                  <a:moveTo>
                    <a:pt x="1579880" y="576580"/>
                  </a:moveTo>
                  <a:lnTo>
                    <a:pt x="1404620" y="576580"/>
                  </a:lnTo>
                  <a:lnTo>
                    <a:pt x="1404620" y="934720"/>
                  </a:lnTo>
                  <a:lnTo>
                    <a:pt x="1579880" y="934720"/>
                  </a:lnTo>
                  <a:lnTo>
                    <a:pt x="1579880" y="576580"/>
                  </a:lnTo>
                  <a:close/>
                </a:path>
                <a:path w="2280920" h="934720">
                  <a:moveTo>
                    <a:pt x="2280920" y="334010"/>
                  </a:moveTo>
                  <a:lnTo>
                    <a:pt x="2105660" y="334010"/>
                  </a:lnTo>
                  <a:lnTo>
                    <a:pt x="2105660" y="934720"/>
                  </a:lnTo>
                  <a:lnTo>
                    <a:pt x="2280920" y="934720"/>
                  </a:lnTo>
                  <a:lnTo>
                    <a:pt x="2280920" y="334010"/>
                  </a:lnTo>
                  <a:close/>
                </a:path>
              </a:pathLst>
            </a:custGeom>
            <a:solidFill>
              <a:srgbClr val="FFD21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657859" y="4880702"/>
            <a:ext cx="92075" cy="994410"/>
          </a:xfrm>
          <a:prstGeom prst="rect">
            <a:avLst/>
          </a:prstGeom>
        </p:spPr>
        <p:txBody>
          <a:bodyPr wrap="square" lIns="0" tIns="762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dirty="0" sz="850" spc="-50">
                <a:latin typeface="Arial"/>
                <a:cs typeface="Arial"/>
              </a:rPr>
              <a:t>8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 sz="850" spc="-50">
                <a:latin typeface="Arial"/>
                <a:cs typeface="Arial"/>
              </a:rPr>
              <a:t>6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dirty="0" sz="850" spc="-50">
                <a:latin typeface="Arial"/>
                <a:cs typeface="Arial"/>
              </a:rPr>
              <a:t>4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 sz="850" spc="-50">
                <a:latin typeface="Arial"/>
                <a:cs typeface="Arial"/>
              </a:rPr>
              <a:t>2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dirty="0" sz="850" spc="-50">
                <a:latin typeface="Arial"/>
                <a:cs typeface="Arial"/>
              </a:rPr>
              <a:t>0</a:t>
            </a:r>
            <a:endParaRPr sz="85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605790" y="4578106"/>
            <a:ext cx="131445" cy="3181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5"/>
              </a:lnSpc>
            </a:pPr>
            <a:r>
              <a:rPr dirty="0" sz="850" spc="-25">
                <a:latin typeface="Arial"/>
                <a:cs typeface="Arial"/>
              </a:rPr>
              <a:t>12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dirty="0" sz="850" spc="-25">
                <a:latin typeface="Arial"/>
                <a:cs typeface="Arial"/>
              </a:rPr>
              <a:t>10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180339" y="180940"/>
            <a:ext cx="9719310" cy="7199630"/>
            <a:chOff x="180339" y="180940"/>
            <a:chExt cx="9719310" cy="7199630"/>
          </a:xfrm>
        </p:grpSpPr>
        <p:sp>
          <p:nvSpPr>
            <p:cNvPr id="10" name="object 10" descr=""/>
            <p:cNvSpPr/>
            <p:nvPr/>
          </p:nvSpPr>
          <p:spPr>
            <a:xfrm>
              <a:off x="180339" y="180940"/>
              <a:ext cx="9719310" cy="7199630"/>
            </a:xfrm>
            <a:custGeom>
              <a:avLst/>
              <a:gdLst/>
              <a:ahLst/>
              <a:cxnLst/>
              <a:rect l="l" t="t" r="r" b="b"/>
              <a:pathLst>
                <a:path w="9719310" h="7199630">
                  <a:moveTo>
                    <a:pt x="9719310" y="0"/>
                  </a:moveTo>
                  <a:lnTo>
                    <a:pt x="0" y="0"/>
                  </a:lnTo>
                  <a:lnTo>
                    <a:pt x="0" y="7199630"/>
                  </a:lnTo>
                  <a:lnTo>
                    <a:pt x="4860290" y="7199630"/>
                  </a:lnTo>
                  <a:lnTo>
                    <a:pt x="9719310" y="7199630"/>
                  </a:lnTo>
                  <a:lnTo>
                    <a:pt x="971931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4189" y="301590"/>
              <a:ext cx="9071610" cy="1262379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25120" rIns="0" bIns="0" rtlCol="0" vert="horz">
            <a:spAutoFit/>
          </a:bodyPr>
          <a:lstStyle/>
          <a:p>
            <a:pPr marL="820419">
              <a:lnSpc>
                <a:spcPct val="100000"/>
              </a:lnSpc>
              <a:spcBef>
                <a:spcPts val="100"/>
              </a:spcBef>
            </a:pPr>
            <a:r>
              <a:rPr dirty="0" sz="4400" b="0">
                <a:latin typeface="Arial"/>
                <a:cs typeface="Arial"/>
              </a:rPr>
              <a:t>Per</a:t>
            </a:r>
            <a:r>
              <a:rPr dirty="0" sz="4400" spc="-105" b="0">
                <a:latin typeface="Arial"/>
                <a:cs typeface="Arial"/>
              </a:rPr>
              <a:t> </a:t>
            </a:r>
            <a:r>
              <a:rPr dirty="0" sz="4400" b="0">
                <a:latin typeface="Arial"/>
                <a:cs typeface="Arial"/>
              </a:rPr>
              <a:t>saperne</a:t>
            </a:r>
            <a:r>
              <a:rPr dirty="0" sz="4400" spc="-95" b="0">
                <a:latin typeface="Arial"/>
                <a:cs typeface="Arial"/>
              </a:rPr>
              <a:t> </a:t>
            </a:r>
            <a:r>
              <a:rPr dirty="0" sz="4400" b="0">
                <a:latin typeface="Arial"/>
                <a:cs typeface="Arial"/>
              </a:rPr>
              <a:t>di</a:t>
            </a:r>
            <a:r>
              <a:rPr dirty="0" sz="4400" spc="-90" b="0">
                <a:latin typeface="Arial"/>
                <a:cs typeface="Arial"/>
              </a:rPr>
              <a:t> </a:t>
            </a:r>
            <a:r>
              <a:rPr dirty="0" sz="4400" b="0">
                <a:latin typeface="Arial"/>
                <a:cs typeface="Arial"/>
              </a:rPr>
              <a:t>più</a:t>
            </a:r>
            <a:r>
              <a:rPr dirty="0" sz="4400" spc="-90" b="0">
                <a:latin typeface="Arial"/>
                <a:cs typeface="Arial"/>
              </a:rPr>
              <a:t> </a:t>
            </a:r>
            <a:r>
              <a:rPr dirty="0" sz="4400" spc="-10" b="0">
                <a:latin typeface="Arial"/>
                <a:cs typeface="Arial"/>
              </a:rPr>
              <a:t>su...</a:t>
            </a:r>
            <a:endParaRPr sz="4400">
              <a:latin typeface="Arial"/>
              <a:cs typeface="Arial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180339" y="1980530"/>
            <a:ext cx="4925060" cy="3729990"/>
            <a:chOff x="180339" y="1980530"/>
            <a:chExt cx="4925060" cy="3729990"/>
          </a:xfrm>
        </p:grpSpPr>
        <p:pic>
          <p:nvPicPr>
            <p:cNvPr id="14" name="object 1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339" y="1980530"/>
              <a:ext cx="4925060" cy="2989580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0430" y="4860890"/>
              <a:ext cx="3482340" cy="849630"/>
            </a:xfrm>
            <a:prstGeom prst="rect">
              <a:avLst/>
            </a:prstGeom>
          </p:spPr>
        </p:pic>
      </p:grpSp>
      <p:sp>
        <p:nvSpPr>
          <p:cNvPr id="16" name="object 16" descr=""/>
          <p:cNvSpPr txBox="1"/>
          <p:nvPr/>
        </p:nvSpPr>
        <p:spPr>
          <a:xfrm>
            <a:off x="1788160" y="4868510"/>
            <a:ext cx="14801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Times New Roman"/>
                <a:cs typeface="Times New Roman"/>
              </a:rPr>
              <a:t>percezione</a:t>
            </a:r>
            <a:r>
              <a:rPr dirty="0" sz="1800" spc="-100">
                <a:latin typeface="Times New Roman"/>
                <a:cs typeface="Times New Roman"/>
              </a:rPr>
              <a:t> </a:t>
            </a:r>
            <a:r>
              <a:rPr dirty="0" sz="1800" spc="-20">
                <a:latin typeface="Times New Roman"/>
                <a:cs typeface="Times New Roman"/>
              </a:rPr>
              <a:t>pura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977900" y="5373970"/>
            <a:ext cx="3070225" cy="6438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Times New Roman"/>
                <a:cs typeface="Times New Roman"/>
              </a:rPr>
              <a:t>libera</a:t>
            </a:r>
            <a:r>
              <a:rPr dirty="0" sz="1800" spc="-2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da</a:t>
            </a:r>
            <a:r>
              <a:rPr dirty="0" sz="1800" spc="-2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condizionamenti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esterni</a:t>
            </a:r>
            <a:endParaRPr sz="1800">
              <a:latin typeface="Times New Roman"/>
              <a:cs typeface="Times New Roman"/>
            </a:endParaRPr>
          </a:p>
          <a:p>
            <a:pPr marL="19685">
              <a:lnSpc>
                <a:spcPct val="100000"/>
              </a:lnSpc>
              <a:spcBef>
                <a:spcPts val="1680"/>
              </a:spcBef>
              <a:tabLst>
                <a:tab pos="721995" algn="l"/>
                <a:tab pos="1424305" algn="l"/>
                <a:tab pos="2126615" algn="l"/>
              </a:tabLst>
            </a:pPr>
            <a:r>
              <a:rPr dirty="0" sz="850">
                <a:latin typeface="Arial"/>
                <a:cs typeface="Arial"/>
              </a:rPr>
              <a:t>Riga</a:t>
            </a:r>
            <a:r>
              <a:rPr dirty="0" sz="850" spc="180">
                <a:latin typeface="Arial"/>
                <a:cs typeface="Arial"/>
              </a:rPr>
              <a:t> </a:t>
            </a:r>
            <a:r>
              <a:rPr dirty="0" sz="850" spc="-50">
                <a:latin typeface="Arial"/>
                <a:cs typeface="Arial"/>
              </a:rPr>
              <a:t>1</a:t>
            </a:r>
            <a:r>
              <a:rPr dirty="0" sz="850">
                <a:latin typeface="Arial"/>
                <a:cs typeface="Arial"/>
              </a:rPr>
              <a:t>	Riga</a:t>
            </a:r>
            <a:r>
              <a:rPr dirty="0" sz="850" spc="165">
                <a:latin typeface="Arial"/>
                <a:cs typeface="Arial"/>
              </a:rPr>
              <a:t> </a:t>
            </a:r>
            <a:r>
              <a:rPr dirty="0" sz="850" spc="-50">
                <a:latin typeface="Arial"/>
                <a:cs typeface="Arial"/>
              </a:rPr>
              <a:t>2</a:t>
            </a:r>
            <a:r>
              <a:rPr dirty="0" sz="850">
                <a:latin typeface="Arial"/>
                <a:cs typeface="Arial"/>
              </a:rPr>
              <a:t>	Riga</a:t>
            </a:r>
            <a:r>
              <a:rPr dirty="0" sz="850" spc="185">
                <a:latin typeface="Arial"/>
                <a:cs typeface="Arial"/>
              </a:rPr>
              <a:t> </a:t>
            </a:r>
            <a:r>
              <a:rPr dirty="0" sz="850" spc="-50">
                <a:latin typeface="Arial"/>
                <a:cs typeface="Arial"/>
              </a:rPr>
              <a:t>3</a:t>
            </a:r>
            <a:r>
              <a:rPr dirty="0" sz="850">
                <a:latin typeface="Arial"/>
                <a:cs typeface="Arial"/>
              </a:rPr>
              <a:t>	Riga</a:t>
            </a:r>
            <a:r>
              <a:rPr dirty="0" sz="850" spc="165">
                <a:latin typeface="Arial"/>
                <a:cs typeface="Arial"/>
              </a:rPr>
              <a:t> </a:t>
            </a:r>
            <a:r>
              <a:rPr dirty="0" sz="850" spc="-50">
                <a:latin typeface="Arial"/>
                <a:cs typeface="Arial"/>
              </a:rPr>
              <a:t>4</a:t>
            </a:r>
            <a:endParaRPr sz="850">
              <a:latin typeface="Arial"/>
              <a:cs typeface="Arial"/>
            </a:endParaRPr>
          </a:p>
        </p:txBody>
      </p:sp>
      <p:pic>
        <p:nvPicPr>
          <p:cNvPr id="18" name="object 1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00040" y="2520280"/>
            <a:ext cx="4500879" cy="4704080"/>
          </a:xfrm>
          <a:prstGeom prst="rect">
            <a:avLst/>
          </a:prstGeom>
        </p:spPr>
      </p:pic>
      <p:sp>
        <p:nvSpPr>
          <p:cNvPr id="19" name="object 19" descr=""/>
          <p:cNvSpPr txBox="1"/>
          <p:nvPr/>
        </p:nvSpPr>
        <p:spPr>
          <a:xfrm>
            <a:off x="5568950" y="2526630"/>
            <a:ext cx="3767454" cy="2131060"/>
          </a:xfrm>
          <a:prstGeom prst="rect">
            <a:avLst/>
          </a:prstGeom>
        </p:spPr>
        <p:txBody>
          <a:bodyPr wrap="square" lIns="0" tIns="41275" rIns="0" bIns="0" rtlCol="0" vert="horz">
            <a:spAutoFit/>
          </a:bodyPr>
          <a:lstStyle/>
          <a:p>
            <a:pPr marL="12700" marR="5080">
              <a:lnSpc>
                <a:spcPts val="2220"/>
              </a:lnSpc>
              <a:spcBef>
                <a:spcPts val="325"/>
              </a:spcBef>
            </a:pPr>
            <a:r>
              <a:rPr dirty="0" sz="2000" b="1">
                <a:latin typeface="Times New Roman"/>
                <a:cs typeface="Times New Roman"/>
              </a:rPr>
              <a:t>Percepire,</a:t>
            </a:r>
            <a:r>
              <a:rPr dirty="0" sz="2000" spc="-95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discernere,</a:t>
            </a:r>
            <a:r>
              <a:rPr dirty="0" sz="2000" spc="-95" b="1">
                <a:latin typeface="Times New Roman"/>
                <a:cs typeface="Times New Roman"/>
              </a:rPr>
              <a:t> </a:t>
            </a:r>
            <a:r>
              <a:rPr dirty="0" sz="2000" spc="-10" b="1">
                <a:latin typeface="Times New Roman"/>
                <a:cs typeface="Times New Roman"/>
              </a:rPr>
              <a:t>comunicare, discernere</a:t>
            </a:r>
            <a:endParaRPr sz="2000">
              <a:latin typeface="Times New Roman"/>
              <a:cs typeface="Times New Roman"/>
            </a:endParaRPr>
          </a:p>
          <a:p>
            <a:pPr marL="116205" marR="1148715">
              <a:lnSpc>
                <a:spcPts val="3979"/>
              </a:lnSpc>
              <a:spcBef>
                <a:spcPts val="400"/>
              </a:spcBef>
            </a:pPr>
            <a:r>
              <a:rPr dirty="0" sz="1800">
                <a:latin typeface="Times New Roman"/>
                <a:cs typeface="Times New Roman"/>
              </a:rPr>
              <a:t>avere</a:t>
            </a:r>
            <a:r>
              <a:rPr dirty="0" sz="1800" spc="-3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cura</a:t>
            </a:r>
            <a:r>
              <a:rPr dirty="0" sz="1800" spc="-4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del</a:t>
            </a:r>
            <a:r>
              <a:rPr dirty="0" sz="1800" spc="-3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proprio</a:t>
            </a:r>
            <a:r>
              <a:rPr dirty="0" sz="1800" spc="-35">
                <a:latin typeface="Times New Roman"/>
                <a:cs typeface="Times New Roman"/>
              </a:rPr>
              <a:t> </a:t>
            </a:r>
            <a:r>
              <a:rPr dirty="0" sz="1800" spc="-20">
                <a:latin typeface="Times New Roman"/>
                <a:cs typeface="Times New Roman"/>
              </a:rPr>
              <a:t>naso </a:t>
            </a:r>
            <a:r>
              <a:rPr dirty="0" sz="1800">
                <a:latin typeface="Times New Roman"/>
                <a:cs typeface="Times New Roman"/>
              </a:rPr>
              <a:t>esercizio</a:t>
            </a:r>
            <a:r>
              <a:rPr dirty="0" sz="1800" spc="-4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alla</a:t>
            </a:r>
            <a:r>
              <a:rPr dirty="0" sz="1800" spc="-4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respirazione</a:t>
            </a:r>
            <a:endParaRPr sz="1800">
              <a:latin typeface="Times New Roman"/>
              <a:cs typeface="Times New Roman"/>
            </a:endParaRPr>
          </a:p>
          <a:p>
            <a:pPr marL="116205">
              <a:lnSpc>
                <a:spcPct val="100000"/>
              </a:lnSpc>
              <a:spcBef>
                <a:spcPts val="1395"/>
              </a:spcBef>
            </a:pPr>
            <a:r>
              <a:rPr dirty="0" sz="1800">
                <a:latin typeface="Times New Roman"/>
                <a:cs typeface="Times New Roman"/>
              </a:rPr>
              <a:t>analisi</a:t>
            </a:r>
            <a:r>
              <a:rPr dirty="0" sz="1800" spc="-3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sensoriale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5673090" y="4863430"/>
            <a:ext cx="23914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Times New Roman"/>
                <a:cs typeface="Times New Roman"/>
              </a:rPr>
              <a:t>esercitare</a:t>
            </a:r>
            <a:r>
              <a:rPr dirty="0" sz="1800" spc="-3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il</a:t>
            </a:r>
            <a:r>
              <a:rPr dirty="0" sz="1800" spc="-2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naso</a:t>
            </a:r>
            <a:r>
              <a:rPr dirty="0" sz="1800" spc="-3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a</a:t>
            </a:r>
            <a:r>
              <a:rPr dirty="0" sz="1800" spc="-2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sentire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5673090" y="5370160"/>
            <a:ext cx="32873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Times New Roman"/>
                <a:cs typeface="Times New Roman"/>
              </a:rPr>
              <a:t>odori,</a:t>
            </a:r>
            <a:r>
              <a:rPr dirty="0" sz="1800" spc="-5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costituenti</a:t>
            </a:r>
            <a:r>
              <a:rPr dirty="0" sz="1800" spc="-5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naturali</a:t>
            </a:r>
            <a:r>
              <a:rPr dirty="0" sz="1800" spc="-4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e</a:t>
            </a:r>
            <a:r>
              <a:rPr dirty="0" sz="1800" spc="-5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profumi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5615940" y="5875620"/>
            <a:ext cx="9645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Times New Roman"/>
                <a:cs typeface="Times New Roman"/>
              </a:rPr>
              <a:t>descrivere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5615940" y="6382349"/>
            <a:ext cx="3415029" cy="805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Times New Roman"/>
                <a:cs typeface="Times New Roman"/>
              </a:rPr>
              <a:t>decifrare</a:t>
            </a:r>
            <a:r>
              <a:rPr dirty="0" sz="1800" spc="-3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i</a:t>
            </a:r>
            <a:r>
              <a:rPr dirty="0" sz="1800" spc="-2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messaggi</a:t>
            </a:r>
            <a:r>
              <a:rPr dirty="0" sz="1800" spc="-2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in</a:t>
            </a:r>
            <a:r>
              <a:rPr dirty="0" sz="1800" spc="-2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essi</a:t>
            </a:r>
            <a:r>
              <a:rPr dirty="0" sz="1800" spc="-2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contenuti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820"/>
              </a:spcBef>
            </a:pPr>
            <a:r>
              <a:rPr dirty="0" sz="1800" spc="-10">
                <a:latin typeface="Times New Roman"/>
                <a:cs typeface="Times New Roman"/>
              </a:rPr>
              <a:t>sedurre!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24" name="object 24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20519" y="5760049"/>
            <a:ext cx="2024380" cy="162052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504190" y="301590"/>
            <a:ext cx="9071610" cy="1262380"/>
          </a:xfrm>
          <a:custGeom>
            <a:avLst/>
            <a:gdLst/>
            <a:ahLst/>
            <a:cxnLst/>
            <a:rect l="l" t="t" r="r" b="b"/>
            <a:pathLst>
              <a:path w="9071610" h="1262380">
                <a:moveTo>
                  <a:pt x="9071610" y="0"/>
                </a:moveTo>
                <a:lnTo>
                  <a:pt x="0" y="0"/>
                </a:lnTo>
                <a:lnTo>
                  <a:pt x="0" y="1262379"/>
                </a:lnTo>
                <a:lnTo>
                  <a:pt x="4536440" y="1262379"/>
                </a:lnTo>
                <a:lnTo>
                  <a:pt x="9071610" y="1262379"/>
                </a:lnTo>
                <a:lnTo>
                  <a:pt x="90716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83515" rIns="0" bIns="0" rtlCol="0" vert="horz">
            <a:spAutoFit/>
          </a:bodyPr>
          <a:lstStyle/>
          <a:p>
            <a:pPr marL="1551305" marR="5080" indent="-1027430">
              <a:lnSpc>
                <a:spcPts val="4029"/>
              </a:lnSpc>
              <a:spcBef>
                <a:spcPts val="475"/>
              </a:spcBef>
            </a:pPr>
            <a:r>
              <a:rPr dirty="0"/>
              <a:t>Profumi</a:t>
            </a:r>
            <a:r>
              <a:rPr dirty="0" spc="-70"/>
              <a:t> </a:t>
            </a:r>
            <a:r>
              <a:rPr dirty="0"/>
              <a:t>–</a:t>
            </a:r>
            <a:r>
              <a:rPr dirty="0" spc="-65"/>
              <a:t> </a:t>
            </a:r>
            <a:r>
              <a:rPr dirty="0"/>
              <a:t>ingredienti</a:t>
            </a:r>
            <a:r>
              <a:rPr dirty="0" spc="-65"/>
              <a:t> </a:t>
            </a:r>
            <a:r>
              <a:rPr dirty="0" spc="-10"/>
              <a:t>naturali </a:t>
            </a:r>
            <a:r>
              <a:rPr dirty="0"/>
              <a:t>metodi</a:t>
            </a:r>
            <a:r>
              <a:rPr dirty="0" spc="-85"/>
              <a:t> </a:t>
            </a:r>
            <a:r>
              <a:rPr dirty="0"/>
              <a:t>di</a:t>
            </a:r>
            <a:r>
              <a:rPr dirty="0" spc="-80"/>
              <a:t> </a:t>
            </a:r>
            <a:r>
              <a:rPr dirty="0" spc="-10"/>
              <a:t>estrazione</a:t>
            </a:r>
          </a:p>
        </p:txBody>
      </p:sp>
      <p:sp>
        <p:nvSpPr>
          <p:cNvPr id="4" name="object 4" descr=""/>
          <p:cNvSpPr/>
          <p:nvPr/>
        </p:nvSpPr>
        <p:spPr>
          <a:xfrm>
            <a:off x="468630" y="1800190"/>
            <a:ext cx="9071610" cy="5580380"/>
          </a:xfrm>
          <a:custGeom>
            <a:avLst/>
            <a:gdLst/>
            <a:ahLst/>
            <a:cxnLst/>
            <a:rect l="l" t="t" r="r" b="b"/>
            <a:pathLst>
              <a:path w="9071610" h="5580380">
                <a:moveTo>
                  <a:pt x="9071610" y="0"/>
                </a:moveTo>
                <a:lnTo>
                  <a:pt x="0" y="0"/>
                </a:lnTo>
                <a:lnTo>
                  <a:pt x="0" y="5580380"/>
                </a:lnTo>
                <a:lnTo>
                  <a:pt x="4535170" y="5580380"/>
                </a:lnTo>
                <a:lnTo>
                  <a:pt x="9071610" y="5580380"/>
                </a:lnTo>
                <a:lnTo>
                  <a:pt x="90716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563880" y="1876390"/>
            <a:ext cx="170815" cy="2451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50" spc="210">
                <a:latin typeface="Arial"/>
                <a:cs typeface="Arial"/>
              </a:rPr>
              <a:t>●</a:t>
            </a:r>
            <a:endParaRPr sz="145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63880" y="2511390"/>
            <a:ext cx="170815" cy="2451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50" spc="210">
                <a:latin typeface="Arial"/>
                <a:cs typeface="Arial"/>
              </a:rPr>
              <a:t>●</a:t>
            </a:r>
            <a:endParaRPr sz="145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63880" y="3147660"/>
            <a:ext cx="170815" cy="2451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50" spc="210">
                <a:latin typeface="Arial"/>
                <a:cs typeface="Arial"/>
              </a:rPr>
              <a:t>●</a:t>
            </a:r>
            <a:endParaRPr sz="145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63880" y="3783930"/>
            <a:ext cx="170815" cy="2451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50" spc="210">
                <a:latin typeface="Arial"/>
                <a:cs typeface="Arial"/>
              </a:rPr>
              <a:t>●</a:t>
            </a:r>
            <a:endParaRPr sz="145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563880" y="4418930"/>
            <a:ext cx="170815" cy="2451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50" spc="210">
                <a:latin typeface="Arial"/>
                <a:cs typeface="Arial"/>
              </a:rPr>
              <a:t>●</a:t>
            </a:r>
            <a:endParaRPr sz="145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2667000">
              <a:lnSpc>
                <a:spcPct val="130200"/>
              </a:lnSpc>
              <a:spcBef>
                <a:spcPts val="100"/>
              </a:spcBef>
            </a:pPr>
            <a:r>
              <a:rPr dirty="0"/>
              <a:t>spremitura</a:t>
            </a:r>
            <a:r>
              <a:rPr dirty="0" spc="-35"/>
              <a:t> </a:t>
            </a:r>
            <a:r>
              <a:rPr dirty="0"/>
              <a:t>a</a:t>
            </a:r>
            <a:r>
              <a:rPr dirty="0" spc="-35"/>
              <a:t> </a:t>
            </a:r>
            <a:r>
              <a:rPr dirty="0" spc="-10"/>
              <a:t>freddo enfleurage</a:t>
            </a:r>
          </a:p>
          <a:p>
            <a:pPr marL="12700" marR="5080">
              <a:lnSpc>
                <a:spcPct val="130300"/>
              </a:lnSpc>
              <a:spcBef>
                <a:spcPts val="5"/>
              </a:spcBef>
            </a:pPr>
            <a:r>
              <a:rPr dirty="0"/>
              <a:t>distillazione</a:t>
            </a:r>
            <a:r>
              <a:rPr dirty="0" spc="-55"/>
              <a:t> </a:t>
            </a:r>
            <a:r>
              <a:rPr dirty="0"/>
              <a:t>per</a:t>
            </a:r>
            <a:r>
              <a:rPr dirty="0" spc="-45"/>
              <a:t> </a:t>
            </a:r>
            <a:r>
              <a:rPr dirty="0"/>
              <a:t>corrente</a:t>
            </a:r>
            <a:r>
              <a:rPr dirty="0" spc="-45"/>
              <a:t> </a:t>
            </a:r>
            <a:r>
              <a:rPr dirty="0"/>
              <a:t>di</a:t>
            </a:r>
            <a:r>
              <a:rPr dirty="0" spc="-45"/>
              <a:t> </a:t>
            </a:r>
            <a:r>
              <a:rPr dirty="0" spc="-10"/>
              <a:t>vapore </a:t>
            </a:r>
            <a:r>
              <a:rPr dirty="0"/>
              <a:t>estrazione</a:t>
            </a:r>
            <a:r>
              <a:rPr dirty="0" spc="-50"/>
              <a:t> </a:t>
            </a:r>
            <a:r>
              <a:rPr dirty="0"/>
              <a:t>con</a:t>
            </a:r>
            <a:r>
              <a:rPr dirty="0" spc="-35"/>
              <a:t> </a:t>
            </a:r>
            <a:r>
              <a:rPr dirty="0" spc="-10"/>
              <a:t>solventi macerazione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563880" y="6298530"/>
            <a:ext cx="125730" cy="1765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000" spc="135">
                <a:latin typeface="Arial"/>
                <a:cs typeface="Arial"/>
              </a:rPr>
              <a:t>●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887730" y="6212170"/>
            <a:ext cx="4098925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>
                <a:latin typeface="Arial"/>
                <a:cs typeface="Arial"/>
              </a:rPr>
              <a:t>olii</a:t>
            </a:r>
            <a:r>
              <a:rPr dirty="0" sz="2200" spc="-75">
                <a:latin typeface="Arial"/>
                <a:cs typeface="Arial"/>
              </a:rPr>
              <a:t> </a:t>
            </a:r>
            <a:r>
              <a:rPr dirty="0" sz="2200">
                <a:latin typeface="Arial"/>
                <a:cs typeface="Arial"/>
              </a:rPr>
              <a:t>essenziali,</a:t>
            </a:r>
            <a:r>
              <a:rPr dirty="0" sz="2200" spc="-70">
                <a:latin typeface="Arial"/>
                <a:cs typeface="Arial"/>
              </a:rPr>
              <a:t> </a:t>
            </a:r>
            <a:r>
              <a:rPr dirty="0" sz="2200">
                <a:latin typeface="Arial"/>
                <a:cs typeface="Arial"/>
              </a:rPr>
              <a:t>concrete,</a:t>
            </a:r>
            <a:r>
              <a:rPr dirty="0" sz="2200" spc="-70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assolute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13" name="object 1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80379" y="3599780"/>
            <a:ext cx="3600450" cy="36004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80339" y="179670"/>
            <a:ext cx="9720580" cy="7200900"/>
            <a:chOff x="180339" y="179670"/>
            <a:chExt cx="9720580" cy="7200900"/>
          </a:xfrm>
        </p:grpSpPr>
        <p:sp>
          <p:nvSpPr>
            <p:cNvPr id="3" name="object 3" descr=""/>
            <p:cNvSpPr/>
            <p:nvPr/>
          </p:nvSpPr>
          <p:spPr>
            <a:xfrm>
              <a:off x="180339" y="180940"/>
              <a:ext cx="9719310" cy="7199630"/>
            </a:xfrm>
            <a:custGeom>
              <a:avLst/>
              <a:gdLst/>
              <a:ahLst/>
              <a:cxnLst/>
              <a:rect l="l" t="t" r="r" b="b"/>
              <a:pathLst>
                <a:path w="9719310" h="7199630">
                  <a:moveTo>
                    <a:pt x="9719310" y="0"/>
                  </a:moveTo>
                  <a:lnTo>
                    <a:pt x="0" y="0"/>
                  </a:lnTo>
                  <a:lnTo>
                    <a:pt x="0" y="7199630"/>
                  </a:lnTo>
                  <a:lnTo>
                    <a:pt x="4860290" y="7199630"/>
                  </a:lnTo>
                  <a:lnTo>
                    <a:pt x="9719310" y="7199630"/>
                  </a:lnTo>
                  <a:lnTo>
                    <a:pt x="971931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0339" y="179670"/>
              <a:ext cx="9720580" cy="11557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27430" y="375249"/>
            <a:ext cx="801370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695440" algn="l"/>
              </a:tabLst>
            </a:pPr>
            <a:r>
              <a:rPr dirty="0" sz="4400">
                <a:latin typeface="Times New Roman"/>
                <a:cs typeface="Times New Roman"/>
              </a:rPr>
              <a:t>Comunicare</a:t>
            </a:r>
            <a:r>
              <a:rPr dirty="0" sz="4400" spc="-60">
                <a:latin typeface="Times New Roman"/>
                <a:cs typeface="Times New Roman"/>
              </a:rPr>
              <a:t> </a:t>
            </a:r>
            <a:r>
              <a:rPr dirty="0" sz="4400">
                <a:latin typeface="Times New Roman"/>
                <a:cs typeface="Times New Roman"/>
              </a:rPr>
              <a:t>sì,</a:t>
            </a:r>
            <a:r>
              <a:rPr dirty="0" sz="4400" spc="-60">
                <a:latin typeface="Times New Roman"/>
                <a:cs typeface="Times New Roman"/>
              </a:rPr>
              <a:t> </a:t>
            </a:r>
            <a:r>
              <a:rPr dirty="0" sz="4400">
                <a:latin typeface="Times New Roman"/>
                <a:cs typeface="Times New Roman"/>
              </a:rPr>
              <a:t>ma</a:t>
            </a:r>
            <a:r>
              <a:rPr dirty="0" sz="4400" spc="-60">
                <a:latin typeface="Times New Roman"/>
                <a:cs typeface="Times New Roman"/>
              </a:rPr>
              <a:t> </a:t>
            </a:r>
            <a:r>
              <a:rPr dirty="0" sz="4400">
                <a:latin typeface="Times New Roman"/>
                <a:cs typeface="Times New Roman"/>
              </a:rPr>
              <a:t>a</a:t>
            </a:r>
            <a:r>
              <a:rPr dirty="0" sz="4400" spc="-55">
                <a:latin typeface="Times New Roman"/>
                <a:cs typeface="Times New Roman"/>
              </a:rPr>
              <a:t> </a:t>
            </a:r>
            <a:r>
              <a:rPr dirty="0" sz="4400">
                <a:latin typeface="Times New Roman"/>
                <a:cs typeface="Times New Roman"/>
              </a:rPr>
              <a:t>chi?</a:t>
            </a:r>
            <a:r>
              <a:rPr dirty="0" sz="4400" spc="-60">
                <a:latin typeface="Times New Roman"/>
                <a:cs typeface="Times New Roman"/>
              </a:rPr>
              <a:t> </a:t>
            </a:r>
            <a:r>
              <a:rPr dirty="0" sz="4400" spc="-50">
                <a:latin typeface="Times New Roman"/>
                <a:cs typeface="Times New Roman"/>
              </a:rPr>
              <a:t>E</a:t>
            </a:r>
            <a:r>
              <a:rPr dirty="0" sz="4400">
                <a:latin typeface="Times New Roman"/>
                <a:cs typeface="Times New Roman"/>
              </a:rPr>
              <a:t>	</a:t>
            </a:r>
            <a:r>
              <a:rPr dirty="0" sz="4400" spc="-10">
                <a:latin typeface="Times New Roman"/>
                <a:cs typeface="Times New Roman"/>
              </a:rPr>
              <a:t>cosa?</a:t>
            </a:r>
            <a:endParaRPr sz="4400">
              <a:latin typeface="Times New Roman"/>
              <a:cs typeface="Times New Roman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359409" y="1282030"/>
            <a:ext cx="4062729" cy="2650490"/>
            <a:chOff x="359409" y="1282030"/>
            <a:chExt cx="4062729" cy="2650490"/>
          </a:xfrm>
        </p:grpSpPr>
        <p:sp>
          <p:nvSpPr>
            <p:cNvPr id="7" name="object 7" descr=""/>
            <p:cNvSpPr/>
            <p:nvPr/>
          </p:nvSpPr>
          <p:spPr>
            <a:xfrm>
              <a:off x="359409" y="1282030"/>
              <a:ext cx="4062729" cy="2650490"/>
            </a:xfrm>
            <a:custGeom>
              <a:avLst/>
              <a:gdLst/>
              <a:ahLst/>
              <a:cxnLst/>
              <a:rect l="l" t="t" r="r" b="b"/>
              <a:pathLst>
                <a:path w="4062729" h="2650490">
                  <a:moveTo>
                    <a:pt x="4062729" y="0"/>
                  </a:moveTo>
                  <a:lnTo>
                    <a:pt x="0" y="0"/>
                  </a:lnTo>
                  <a:lnTo>
                    <a:pt x="0" y="2650490"/>
                  </a:lnTo>
                  <a:lnTo>
                    <a:pt x="2032000" y="2650490"/>
                  </a:lnTo>
                  <a:lnTo>
                    <a:pt x="4062729" y="2650490"/>
                  </a:lnTo>
                  <a:lnTo>
                    <a:pt x="40627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359409" y="1282030"/>
              <a:ext cx="4062729" cy="2650490"/>
            </a:xfrm>
            <a:custGeom>
              <a:avLst/>
              <a:gdLst/>
              <a:ahLst/>
              <a:cxnLst/>
              <a:rect l="l" t="t" r="r" b="b"/>
              <a:pathLst>
                <a:path w="4062729" h="2650490">
                  <a:moveTo>
                    <a:pt x="2032000" y="2650490"/>
                  </a:moveTo>
                  <a:lnTo>
                    <a:pt x="0" y="2650490"/>
                  </a:lnTo>
                  <a:lnTo>
                    <a:pt x="0" y="0"/>
                  </a:lnTo>
                  <a:lnTo>
                    <a:pt x="4062729" y="0"/>
                  </a:lnTo>
                  <a:lnTo>
                    <a:pt x="4062729" y="2650490"/>
                  </a:lnTo>
                  <a:lnTo>
                    <a:pt x="2032000" y="265049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424180" y="1293460"/>
            <a:ext cx="3933190" cy="2091689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marL="169545" marR="726440" indent="-144780">
              <a:lnSpc>
                <a:spcPts val="2020"/>
              </a:lnSpc>
              <a:spcBef>
                <a:spcPts val="280"/>
              </a:spcBef>
              <a:buSzPct val="44444"/>
              <a:buChar char="●"/>
              <a:tabLst>
                <a:tab pos="169545" algn="l"/>
              </a:tabLst>
            </a:pPr>
            <a:r>
              <a:rPr dirty="0" sz="1800">
                <a:latin typeface="Arial"/>
                <a:cs typeface="Arial"/>
              </a:rPr>
              <a:t>comunicazione</a:t>
            </a:r>
            <a:r>
              <a:rPr dirty="0" sz="1800" spc="-9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intrapersonale funzioni:</a:t>
            </a:r>
            <a:endParaRPr sz="1800">
              <a:latin typeface="Arial"/>
              <a:cs typeface="Arial"/>
            </a:endParaRPr>
          </a:p>
          <a:p>
            <a:pPr marL="169545">
              <a:lnSpc>
                <a:spcPts val="1895"/>
              </a:lnSpc>
            </a:pPr>
            <a:r>
              <a:rPr dirty="0" sz="1800" spc="-10">
                <a:latin typeface="Arial"/>
                <a:cs typeface="Arial"/>
              </a:rPr>
              <a:t>piacere-benessere-sicurezza</a:t>
            </a:r>
            <a:endParaRPr sz="1800">
              <a:latin typeface="Arial"/>
              <a:cs typeface="Arial"/>
            </a:endParaRPr>
          </a:p>
          <a:p>
            <a:pPr marL="169545">
              <a:lnSpc>
                <a:spcPts val="2090"/>
              </a:lnSpc>
            </a:pPr>
            <a:r>
              <a:rPr dirty="0" sz="1800" spc="-10">
                <a:latin typeface="Arial"/>
                <a:cs typeface="Arial"/>
              </a:rPr>
              <a:t>conoscenza...altro</a:t>
            </a:r>
            <a:endParaRPr sz="1800">
              <a:latin typeface="Arial"/>
              <a:cs typeface="Arial"/>
            </a:endParaRPr>
          </a:p>
          <a:p>
            <a:pPr marL="169545" marR="676910" indent="-144780">
              <a:lnSpc>
                <a:spcPts val="2010"/>
              </a:lnSpc>
              <a:spcBef>
                <a:spcPts val="2065"/>
              </a:spcBef>
              <a:buSzPct val="44444"/>
              <a:buChar char="●"/>
              <a:tabLst>
                <a:tab pos="169545" algn="l"/>
              </a:tabLst>
            </a:pPr>
            <a:r>
              <a:rPr dirty="0" sz="1800">
                <a:latin typeface="Arial"/>
                <a:cs typeface="Arial"/>
              </a:rPr>
              <a:t>Comunicazione</a:t>
            </a:r>
            <a:r>
              <a:rPr dirty="0" sz="1800" spc="-10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interpersonale funzioni:</a:t>
            </a:r>
            <a:endParaRPr sz="1800">
              <a:latin typeface="Arial"/>
              <a:cs typeface="Arial"/>
            </a:endParaRPr>
          </a:p>
          <a:p>
            <a:pPr marL="106045">
              <a:lnSpc>
                <a:spcPts val="1980"/>
              </a:lnSpc>
            </a:pPr>
            <a:r>
              <a:rPr dirty="0" sz="1800">
                <a:latin typeface="Arial"/>
                <a:cs typeface="Arial"/>
              </a:rPr>
              <a:t>riconoscimento</a:t>
            </a:r>
            <a:r>
              <a:rPr dirty="0" sz="1800" spc="-5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personale</a:t>
            </a:r>
            <a:r>
              <a:rPr dirty="0" sz="1800" spc="-5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o</a:t>
            </a:r>
            <a:r>
              <a:rPr dirty="0" sz="1800" spc="-5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di</a:t>
            </a:r>
            <a:r>
              <a:rPr dirty="0" sz="1800" spc="-5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gruppo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518159" y="3340699"/>
            <a:ext cx="32429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Arial"/>
                <a:cs typeface="Arial"/>
              </a:rPr>
              <a:t>seduzione-potere-prestigio-altro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5580379" y="5006940"/>
            <a:ext cx="3059430" cy="1113790"/>
            <a:chOff x="5580379" y="5006940"/>
            <a:chExt cx="3059430" cy="1113790"/>
          </a:xfrm>
        </p:grpSpPr>
        <p:sp>
          <p:nvSpPr>
            <p:cNvPr id="12" name="object 12" descr=""/>
            <p:cNvSpPr/>
            <p:nvPr/>
          </p:nvSpPr>
          <p:spPr>
            <a:xfrm>
              <a:off x="5580379" y="5006940"/>
              <a:ext cx="3059430" cy="1113790"/>
            </a:xfrm>
            <a:custGeom>
              <a:avLst/>
              <a:gdLst/>
              <a:ahLst/>
              <a:cxnLst/>
              <a:rect l="l" t="t" r="r" b="b"/>
              <a:pathLst>
                <a:path w="3059429" h="1113789">
                  <a:moveTo>
                    <a:pt x="3059429" y="0"/>
                  </a:moveTo>
                  <a:lnTo>
                    <a:pt x="0" y="0"/>
                  </a:lnTo>
                  <a:lnTo>
                    <a:pt x="0" y="1113790"/>
                  </a:lnTo>
                  <a:lnTo>
                    <a:pt x="1529079" y="1113790"/>
                  </a:lnTo>
                  <a:lnTo>
                    <a:pt x="3059429" y="1113790"/>
                  </a:lnTo>
                  <a:lnTo>
                    <a:pt x="30594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5580379" y="5006940"/>
              <a:ext cx="3059430" cy="1113790"/>
            </a:xfrm>
            <a:custGeom>
              <a:avLst/>
              <a:gdLst/>
              <a:ahLst/>
              <a:cxnLst/>
              <a:rect l="l" t="t" r="r" b="b"/>
              <a:pathLst>
                <a:path w="3059429" h="1113789">
                  <a:moveTo>
                    <a:pt x="1529079" y="1113790"/>
                  </a:moveTo>
                  <a:lnTo>
                    <a:pt x="0" y="1113790"/>
                  </a:lnTo>
                  <a:lnTo>
                    <a:pt x="0" y="0"/>
                  </a:lnTo>
                  <a:lnTo>
                    <a:pt x="3059429" y="0"/>
                  </a:lnTo>
                  <a:lnTo>
                    <a:pt x="3059429" y="1113790"/>
                  </a:lnTo>
                  <a:lnTo>
                    <a:pt x="1529079" y="111379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5993129" y="5017099"/>
            <a:ext cx="22301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Arial"/>
                <a:cs typeface="Arial"/>
              </a:rPr>
              <a:t>diventare</a:t>
            </a:r>
            <a:r>
              <a:rPr dirty="0" sz="1800" spc="-5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consapevoli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5935979" y="5273640"/>
            <a:ext cx="2345055" cy="811530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algn="ctr" marL="12700" marR="5080">
              <a:lnSpc>
                <a:spcPts val="2010"/>
              </a:lnSpc>
              <a:spcBef>
                <a:spcPts val="290"/>
              </a:spcBef>
            </a:pPr>
            <a:r>
              <a:rPr dirty="0" sz="1800">
                <a:latin typeface="Arial"/>
                <a:cs typeface="Arial"/>
              </a:rPr>
              <a:t>del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messaggio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olfattivo comunicato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ts val="1980"/>
              </a:lnSpc>
            </a:pPr>
            <a:r>
              <a:rPr dirty="0" sz="1800">
                <a:latin typeface="Arial"/>
                <a:cs typeface="Arial"/>
              </a:rPr>
              <a:t>e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dei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reali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effetti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4320540" y="3533740"/>
            <a:ext cx="1438910" cy="1687830"/>
            <a:chOff x="4320540" y="3533740"/>
            <a:chExt cx="1438910" cy="1687830"/>
          </a:xfrm>
        </p:grpSpPr>
        <p:sp>
          <p:nvSpPr>
            <p:cNvPr id="17" name="object 17" descr=""/>
            <p:cNvSpPr/>
            <p:nvPr/>
          </p:nvSpPr>
          <p:spPr>
            <a:xfrm>
              <a:off x="4320540" y="3533740"/>
              <a:ext cx="1438910" cy="1687830"/>
            </a:xfrm>
            <a:custGeom>
              <a:avLst/>
              <a:gdLst/>
              <a:ahLst/>
              <a:cxnLst/>
              <a:rect l="l" t="t" r="r" b="b"/>
              <a:pathLst>
                <a:path w="1438910" h="1687829">
                  <a:moveTo>
                    <a:pt x="1438910" y="0"/>
                  </a:moveTo>
                  <a:lnTo>
                    <a:pt x="0" y="0"/>
                  </a:lnTo>
                  <a:lnTo>
                    <a:pt x="0" y="1687830"/>
                  </a:lnTo>
                  <a:lnTo>
                    <a:pt x="720089" y="1687830"/>
                  </a:lnTo>
                  <a:lnTo>
                    <a:pt x="1438910" y="1687830"/>
                  </a:lnTo>
                  <a:lnTo>
                    <a:pt x="14389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4320540" y="3533740"/>
              <a:ext cx="1438910" cy="1687830"/>
            </a:xfrm>
            <a:custGeom>
              <a:avLst/>
              <a:gdLst/>
              <a:ahLst/>
              <a:cxnLst/>
              <a:rect l="l" t="t" r="r" b="b"/>
              <a:pathLst>
                <a:path w="1438910" h="1687829">
                  <a:moveTo>
                    <a:pt x="720089" y="1687830"/>
                  </a:moveTo>
                  <a:lnTo>
                    <a:pt x="0" y="1687830"/>
                  </a:lnTo>
                  <a:lnTo>
                    <a:pt x="0" y="0"/>
                  </a:lnTo>
                  <a:lnTo>
                    <a:pt x="1438910" y="0"/>
                  </a:lnTo>
                  <a:lnTo>
                    <a:pt x="1438910" y="1687830"/>
                  </a:lnTo>
                  <a:lnTo>
                    <a:pt x="720089" y="168783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4485640" y="3527390"/>
            <a:ext cx="1133475" cy="1633220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 marR="5080" indent="176530">
              <a:lnSpc>
                <a:spcPts val="3100"/>
              </a:lnSpc>
              <a:spcBef>
                <a:spcPts val="420"/>
              </a:spcBef>
            </a:pPr>
            <a:r>
              <a:rPr dirty="0" sz="2800" spc="-20">
                <a:latin typeface="Times New Roman"/>
                <a:cs typeface="Times New Roman"/>
              </a:rPr>
              <a:t>naso </a:t>
            </a:r>
            <a:r>
              <a:rPr dirty="0" sz="2800" spc="-10">
                <a:latin typeface="Times New Roman"/>
                <a:cs typeface="Times New Roman"/>
              </a:rPr>
              <a:t>filosofo </a:t>
            </a:r>
            <a:r>
              <a:rPr dirty="0" sz="2800">
                <a:latin typeface="Times New Roman"/>
                <a:cs typeface="Times New Roman"/>
              </a:rPr>
              <a:t>in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ogni </a:t>
            </a:r>
            <a:r>
              <a:rPr dirty="0" sz="2800" spc="-10">
                <a:latin typeface="Times New Roman"/>
                <a:cs typeface="Times New Roman"/>
              </a:rPr>
              <a:t>persona</a:t>
            </a:r>
            <a:endParaRPr sz="2800">
              <a:latin typeface="Times New Roman"/>
              <a:cs typeface="Times New Roman"/>
            </a:endParaRPr>
          </a:p>
        </p:txBody>
      </p:sp>
      <p:grpSp>
        <p:nvGrpSpPr>
          <p:cNvPr id="20" name="object 20" descr=""/>
          <p:cNvGrpSpPr/>
          <p:nvPr/>
        </p:nvGrpSpPr>
        <p:grpSpPr>
          <a:xfrm>
            <a:off x="359409" y="2159600"/>
            <a:ext cx="9097010" cy="5040630"/>
            <a:chOff x="359409" y="2159600"/>
            <a:chExt cx="9097010" cy="5040630"/>
          </a:xfrm>
        </p:grpSpPr>
        <p:pic>
          <p:nvPicPr>
            <p:cNvPr id="21" name="object 2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409" y="4500210"/>
              <a:ext cx="3780790" cy="2700020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4140200" y="2858100"/>
              <a:ext cx="1799589" cy="2924810"/>
            </a:xfrm>
            <a:custGeom>
              <a:avLst/>
              <a:gdLst/>
              <a:ahLst/>
              <a:cxnLst/>
              <a:rect l="l" t="t" r="r" b="b"/>
              <a:pathLst>
                <a:path w="1799589" h="2924810">
                  <a:moveTo>
                    <a:pt x="900429" y="675639"/>
                  </a:moveTo>
                  <a:lnTo>
                    <a:pt x="900429" y="0"/>
                  </a:lnTo>
                  <a:lnTo>
                    <a:pt x="1799589" y="0"/>
                  </a:lnTo>
                </a:path>
                <a:path w="1799589" h="2924810">
                  <a:moveTo>
                    <a:pt x="0" y="2924810"/>
                  </a:moveTo>
                  <a:lnTo>
                    <a:pt x="900429" y="2924810"/>
                  </a:lnTo>
                  <a:lnTo>
                    <a:pt x="900429" y="236220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39789" y="2159600"/>
              <a:ext cx="3516629" cy="234061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80339" y="180940"/>
            <a:ext cx="9719310" cy="7199630"/>
          </a:xfrm>
          <a:custGeom>
            <a:avLst/>
            <a:gdLst/>
            <a:ahLst/>
            <a:cxnLst/>
            <a:rect l="l" t="t" r="r" b="b"/>
            <a:pathLst>
              <a:path w="9719310" h="7199630">
                <a:moveTo>
                  <a:pt x="9719310" y="0"/>
                </a:moveTo>
                <a:lnTo>
                  <a:pt x="0" y="0"/>
                </a:lnTo>
                <a:lnTo>
                  <a:pt x="0" y="7199630"/>
                </a:lnTo>
                <a:lnTo>
                  <a:pt x="4860290" y="7199630"/>
                </a:lnTo>
                <a:lnTo>
                  <a:pt x="9719310" y="7199630"/>
                </a:lnTo>
                <a:lnTo>
                  <a:pt x="971931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2505710" y="6141049"/>
            <a:ext cx="506603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i="1">
                <a:latin typeface="Arial"/>
                <a:cs typeface="Arial"/>
              </a:rPr>
              <a:t>all’inizio</a:t>
            </a:r>
            <a:r>
              <a:rPr dirty="0" sz="4800" spc="-85" i="1">
                <a:latin typeface="Arial"/>
                <a:cs typeface="Arial"/>
              </a:rPr>
              <a:t> </a:t>
            </a:r>
            <a:r>
              <a:rPr dirty="0" sz="4800" i="1">
                <a:latin typeface="Arial"/>
                <a:cs typeface="Arial"/>
              </a:rPr>
              <a:t>fu</a:t>
            </a:r>
            <a:r>
              <a:rPr dirty="0" sz="4800" spc="-90" i="1">
                <a:latin typeface="Arial"/>
                <a:cs typeface="Arial"/>
              </a:rPr>
              <a:t> </a:t>
            </a:r>
            <a:r>
              <a:rPr dirty="0" sz="4800" i="1">
                <a:latin typeface="Arial"/>
                <a:cs typeface="Arial"/>
              </a:rPr>
              <a:t>la</a:t>
            </a:r>
            <a:r>
              <a:rPr dirty="0" sz="4800" spc="-80" i="1">
                <a:latin typeface="Arial"/>
                <a:cs typeface="Arial"/>
              </a:rPr>
              <a:t> </a:t>
            </a:r>
            <a:r>
              <a:rPr dirty="0" sz="4800" spc="-20" i="1">
                <a:latin typeface="Arial"/>
                <a:cs typeface="Arial"/>
              </a:rPr>
              <a:t>Rosa</a:t>
            </a:r>
            <a:endParaRPr sz="4800">
              <a:latin typeface="Arial"/>
              <a:cs typeface="Arial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0430" y="720690"/>
            <a:ext cx="8280400" cy="132842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63550" rIns="0" bIns="0" rtlCol="0" vert="horz">
            <a:spAutoFit/>
          </a:bodyPr>
          <a:lstStyle/>
          <a:p>
            <a:pPr marL="1189355">
              <a:lnSpc>
                <a:spcPct val="100000"/>
              </a:lnSpc>
              <a:spcBef>
                <a:spcPts val="100"/>
              </a:spcBef>
            </a:pPr>
            <a:r>
              <a:rPr dirty="0" sz="4400" b="0">
                <a:latin typeface="Times New Roman"/>
                <a:cs typeface="Times New Roman"/>
              </a:rPr>
              <a:t>Il</a:t>
            </a:r>
            <a:r>
              <a:rPr dirty="0" sz="4400" spc="-35" b="0">
                <a:latin typeface="Times New Roman"/>
                <a:cs typeface="Times New Roman"/>
              </a:rPr>
              <a:t> </a:t>
            </a:r>
            <a:r>
              <a:rPr dirty="0" sz="4400" b="0">
                <a:latin typeface="Times New Roman"/>
                <a:cs typeface="Times New Roman"/>
              </a:rPr>
              <a:t>mistero</a:t>
            </a:r>
            <a:r>
              <a:rPr dirty="0" sz="4400" spc="-40" b="0">
                <a:latin typeface="Times New Roman"/>
                <a:cs typeface="Times New Roman"/>
              </a:rPr>
              <a:t> </a:t>
            </a:r>
            <a:r>
              <a:rPr dirty="0" sz="4400" b="0">
                <a:latin typeface="Times New Roman"/>
                <a:cs typeface="Times New Roman"/>
              </a:rPr>
              <a:t>del</a:t>
            </a:r>
            <a:r>
              <a:rPr dirty="0" sz="4400" spc="-30" b="0">
                <a:latin typeface="Times New Roman"/>
                <a:cs typeface="Times New Roman"/>
              </a:rPr>
              <a:t> </a:t>
            </a:r>
            <a:r>
              <a:rPr dirty="0" sz="4400" spc="-10" b="0">
                <a:latin typeface="Times New Roman"/>
                <a:cs typeface="Times New Roman"/>
              </a:rPr>
              <a:t>Profumo</a:t>
            </a:r>
            <a:endParaRPr sz="4400">
              <a:latin typeface="Times New Roman"/>
              <a:cs typeface="Times New Roman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60270" y="2468210"/>
            <a:ext cx="5852159" cy="329184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80339" y="180940"/>
            <a:ext cx="9719310" cy="7199630"/>
            <a:chOff x="180339" y="180940"/>
            <a:chExt cx="9719310" cy="7199630"/>
          </a:xfrm>
        </p:grpSpPr>
        <p:sp>
          <p:nvSpPr>
            <p:cNvPr id="3" name="object 3" descr=""/>
            <p:cNvSpPr/>
            <p:nvPr/>
          </p:nvSpPr>
          <p:spPr>
            <a:xfrm>
              <a:off x="180339" y="180940"/>
              <a:ext cx="9719310" cy="7199630"/>
            </a:xfrm>
            <a:custGeom>
              <a:avLst/>
              <a:gdLst/>
              <a:ahLst/>
              <a:cxnLst/>
              <a:rect l="l" t="t" r="r" b="b"/>
              <a:pathLst>
                <a:path w="9719310" h="7199630">
                  <a:moveTo>
                    <a:pt x="9719310" y="0"/>
                  </a:moveTo>
                  <a:lnTo>
                    <a:pt x="0" y="0"/>
                  </a:lnTo>
                  <a:lnTo>
                    <a:pt x="0" y="7199630"/>
                  </a:lnTo>
                  <a:lnTo>
                    <a:pt x="4860290" y="7199630"/>
                  </a:lnTo>
                  <a:lnTo>
                    <a:pt x="9719310" y="7199630"/>
                  </a:lnTo>
                  <a:lnTo>
                    <a:pt x="971931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0430" y="328260"/>
              <a:ext cx="4679950" cy="75183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00430" y="328260"/>
            <a:ext cx="4679950" cy="751840"/>
          </a:xfrm>
          <a:prstGeom prst="rect"/>
          <a:ln w="3175">
            <a:solidFill>
              <a:srgbClr val="000000"/>
            </a:solidFill>
          </a:ln>
        </p:spPr>
        <p:txBody>
          <a:bodyPr wrap="square" lIns="0" tIns="6350" rIns="0" bIns="0" rtlCol="0" vert="horz">
            <a:spAutoFit/>
          </a:bodyPr>
          <a:lstStyle/>
          <a:p>
            <a:pPr algn="ctr" marL="54610">
              <a:lnSpc>
                <a:spcPct val="100000"/>
              </a:lnSpc>
              <a:spcBef>
                <a:spcPts val="50"/>
              </a:spcBef>
            </a:pPr>
            <a:r>
              <a:rPr dirty="0" sz="2800">
                <a:latin typeface="Times New Roman"/>
                <a:cs typeface="Times New Roman"/>
              </a:rPr>
              <a:t>Uno</a:t>
            </a:r>
            <a:r>
              <a:rPr dirty="0" sz="2800" spc="-7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nessuno</a:t>
            </a:r>
            <a:r>
              <a:rPr dirty="0" sz="2800" spc="-7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centomila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1230" y="1260440"/>
            <a:ext cx="4629150" cy="5985510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951230" y="1260440"/>
            <a:ext cx="4629150" cy="598551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26162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060"/>
              </a:spcBef>
            </a:pPr>
            <a:endParaRPr sz="2400">
              <a:latin typeface="Times New Roman"/>
              <a:cs typeface="Times New Roman"/>
            </a:endParaRPr>
          </a:p>
          <a:p>
            <a:pPr algn="ctr" marL="24765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c</a:t>
            </a:r>
            <a:r>
              <a:rPr dirty="0" sz="2400" b="1">
                <a:latin typeface="Arial"/>
                <a:cs typeface="Arial"/>
              </a:rPr>
              <a:t>os’è</a:t>
            </a:r>
            <a:r>
              <a:rPr dirty="0" sz="2400" spc="-2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per</a:t>
            </a:r>
            <a:r>
              <a:rPr dirty="0" sz="2400" spc="-2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noi</a:t>
            </a:r>
            <a:r>
              <a:rPr dirty="0" sz="2400" spc="-2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il</a:t>
            </a:r>
            <a:r>
              <a:rPr dirty="0" sz="2400" spc="-10" b="1">
                <a:latin typeface="Arial"/>
                <a:cs typeface="Arial"/>
              </a:rPr>
              <a:t> profumo?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330"/>
              </a:spcBef>
            </a:pPr>
            <a:endParaRPr sz="2400">
              <a:latin typeface="Arial"/>
              <a:cs typeface="Arial"/>
            </a:endParaRPr>
          </a:p>
          <a:p>
            <a:pPr algn="ctr" marL="1016635" marR="896619" indent="-85725">
              <a:lnSpc>
                <a:spcPts val="2670"/>
              </a:lnSpc>
              <a:spcBef>
                <a:spcPts val="5"/>
              </a:spcBef>
            </a:pPr>
            <a:r>
              <a:rPr dirty="0" sz="2400" b="1">
                <a:latin typeface="Arial"/>
                <a:cs typeface="Arial"/>
              </a:rPr>
              <a:t>che</a:t>
            </a:r>
            <a:r>
              <a:rPr dirty="0" sz="2400" spc="-6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valore</a:t>
            </a:r>
            <a:r>
              <a:rPr dirty="0" sz="2400" spc="-65" b="1">
                <a:latin typeface="Arial"/>
                <a:cs typeface="Arial"/>
              </a:rPr>
              <a:t> </a:t>
            </a:r>
            <a:r>
              <a:rPr dirty="0" sz="2400" spc="-10" b="1">
                <a:latin typeface="Arial"/>
                <a:cs typeface="Arial"/>
              </a:rPr>
              <a:t>diamo</a:t>
            </a:r>
            <a:r>
              <a:rPr dirty="0" sz="2400" spc="60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al</a:t>
            </a:r>
            <a:r>
              <a:rPr dirty="0" sz="2400" spc="-4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profumo</a:t>
            </a:r>
            <a:r>
              <a:rPr dirty="0" sz="2400" spc="-40" b="1">
                <a:latin typeface="Arial"/>
                <a:cs typeface="Arial"/>
              </a:rPr>
              <a:t> </a:t>
            </a:r>
            <a:r>
              <a:rPr dirty="0" sz="2400" spc="-10" b="1">
                <a:latin typeface="Arial"/>
                <a:cs typeface="Arial"/>
              </a:rPr>
              <a:t>ideale?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35"/>
              </a:spcBef>
            </a:pPr>
            <a:endParaRPr sz="2400">
              <a:latin typeface="Arial"/>
              <a:cs typeface="Arial"/>
            </a:endParaRPr>
          </a:p>
          <a:p>
            <a:pPr algn="ctr" marL="27940">
              <a:lnSpc>
                <a:spcPct val="100000"/>
              </a:lnSpc>
            </a:pPr>
            <a:r>
              <a:rPr dirty="0" sz="2400" spc="-25" b="1">
                <a:latin typeface="Arial"/>
                <a:cs typeface="Arial"/>
              </a:rPr>
              <a:t>FERMATI</a:t>
            </a:r>
            <a:r>
              <a:rPr dirty="0" sz="2400" spc="-100" b="1">
                <a:latin typeface="Arial"/>
                <a:cs typeface="Arial"/>
              </a:rPr>
              <a:t> </a:t>
            </a:r>
            <a:r>
              <a:rPr dirty="0" sz="2400" spc="-50" b="1">
                <a:latin typeface="Arial"/>
                <a:cs typeface="Arial"/>
              </a:rPr>
              <a:t>!</a:t>
            </a:r>
            <a:endParaRPr sz="2400">
              <a:latin typeface="Arial"/>
              <a:cs typeface="Arial"/>
            </a:endParaRPr>
          </a:p>
          <a:p>
            <a:pPr algn="ctr" marL="1618615" marR="1667510" indent="-1270">
              <a:lnSpc>
                <a:spcPct val="185800"/>
              </a:lnSpc>
              <a:spcBef>
                <a:spcPts val="10"/>
              </a:spcBef>
            </a:pPr>
            <a:r>
              <a:rPr dirty="0" sz="2400" spc="-10" b="1">
                <a:latin typeface="Arial"/>
                <a:cs typeface="Arial"/>
              </a:rPr>
              <a:t>SENTI RIFLETTI</a:t>
            </a:r>
            <a:endParaRPr sz="2400">
              <a:latin typeface="Arial"/>
              <a:cs typeface="Arial"/>
            </a:endParaRPr>
          </a:p>
          <a:p>
            <a:pPr algn="ctr" marR="222250">
              <a:lnSpc>
                <a:spcPct val="100000"/>
              </a:lnSpc>
              <a:spcBef>
                <a:spcPts val="2470"/>
              </a:spcBef>
            </a:pPr>
            <a:r>
              <a:rPr dirty="0" sz="2400" b="1">
                <a:latin typeface="Arial"/>
                <a:cs typeface="Arial"/>
              </a:rPr>
              <a:t>SOSPENDI</a:t>
            </a:r>
            <a:r>
              <a:rPr dirty="0" sz="2400" spc="-4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IL</a:t>
            </a:r>
            <a:r>
              <a:rPr dirty="0" sz="2400" spc="-75" b="1">
                <a:latin typeface="Arial"/>
                <a:cs typeface="Arial"/>
              </a:rPr>
              <a:t> </a:t>
            </a:r>
            <a:r>
              <a:rPr dirty="0" sz="2400" spc="-10" b="1">
                <a:latin typeface="Arial"/>
                <a:cs typeface="Arial"/>
              </a:rPr>
              <a:t>GIUDIZIO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6539230" y="365090"/>
            <a:ext cx="2282190" cy="6804659"/>
            <a:chOff x="6539230" y="365090"/>
            <a:chExt cx="2282190" cy="6804659"/>
          </a:xfrm>
        </p:grpSpPr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39230" y="365090"/>
              <a:ext cx="2282189" cy="323596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65900" y="3780120"/>
              <a:ext cx="2252979" cy="33896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80339" y="180940"/>
            <a:ext cx="9719310" cy="7199630"/>
            <a:chOff x="180339" y="180940"/>
            <a:chExt cx="9719310" cy="7199630"/>
          </a:xfrm>
        </p:grpSpPr>
        <p:sp>
          <p:nvSpPr>
            <p:cNvPr id="3" name="object 3" descr=""/>
            <p:cNvSpPr/>
            <p:nvPr/>
          </p:nvSpPr>
          <p:spPr>
            <a:xfrm>
              <a:off x="180339" y="180940"/>
              <a:ext cx="9719310" cy="7199630"/>
            </a:xfrm>
            <a:custGeom>
              <a:avLst/>
              <a:gdLst/>
              <a:ahLst/>
              <a:cxnLst/>
              <a:rect l="l" t="t" r="r" b="b"/>
              <a:pathLst>
                <a:path w="9719310" h="7199630">
                  <a:moveTo>
                    <a:pt x="9719310" y="0"/>
                  </a:moveTo>
                  <a:lnTo>
                    <a:pt x="0" y="0"/>
                  </a:lnTo>
                  <a:lnTo>
                    <a:pt x="0" y="7199630"/>
                  </a:lnTo>
                  <a:lnTo>
                    <a:pt x="4860290" y="7199630"/>
                  </a:lnTo>
                  <a:lnTo>
                    <a:pt x="9719310" y="7199630"/>
                  </a:lnTo>
                  <a:lnTo>
                    <a:pt x="971931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0430" y="720690"/>
              <a:ext cx="8280400" cy="132842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57300" y="692749"/>
            <a:ext cx="7630159" cy="1314450"/>
          </a:xfrm>
          <a:prstGeom prst="rect"/>
        </p:spPr>
        <p:txBody>
          <a:bodyPr wrap="square" lIns="0" tIns="76200" rIns="0" bIns="0" rtlCol="0" vert="horz">
            <a:spAutoFit/>
          </a:bodyPr>
          <a:lstStyle/>
          <a:p>
            <a:pPr marL="1135380" marR="5080" indent="-1122680">
              <a:lnSpc>
                <a:spcPts val="4870"/>
              </a:lnSpc>
              <a:spcBef>
                <a:spcPts val="600"/>
              </a:spcBef>
            </a:pPr>
            <a:r>
              <a:rPr dirty="0" sz="4400" b="0">
                <a:latin typeface="Times New Roman"/>
                <a:cs typeface="Times New Roman"/>
              </a:rPr>
              <a:t>Piccolo</a:t>
            </a:r>
            <a:r>
              <a:rPr dirty="0" sz="4400" spc="-60" b="0">
                <a:latin typeface="Times New Roman"/>
                <a:cs typeface="Times New Roman"/>
              </a:rPr>
              <a:t> </a:t>
            </a:r>
            <a:r>
              <a:rPr dirty="0" sz="4400" b="0">
                <a:latin typeface="Times New Roman"/>
                <a:cs typeface="Times New Roman"/>
              </a:rPr>
              <a:t>Museo</a:t>
            </a:r>
            <a:r>
              <a:rPr dirty="0" sz="4400" spc="-60" b="0">
                <a:latin typeface="Times New Roman"/>
                <a:cs typeface="Times New Roman"/>
              </a:rPr>
              <a:t> </a:t>
            </a:r>
            <a:r>
              <a:rPr dirty="0" sz="4400" spc="-10" b="0">
                <a:latin typeface="Times New Roman"/>
                <a:cs typeface="Times New Roman"/>
              </a:rPr>
              <a:t>ProfumAlchemico </a:t>
            </a:r>
            <a:r>
              <a:rPr dirty="0" sz="4400" b="0">
                <a:latin typeface="Times New Roman"/>
                <a:cs typeface="Times New Roman"/>
              </a:rPr>
              <a:t>e</a:t>
            </a:r>
            <a:r>
              <a:rPr dirty="0" sz="4400" spc="-15" b="0">
                <a:latin typeface="Times New Roman"/>
                <a:cs typeface="Times New Roman"/>
              </a:rPr>
              <a:t> </a:t>
            </a:r>
            <a:r>
              <a:rPr dirty="0" sz="4400" b="0">
                <a:latin typeface="Times New Roman"/>
                <a:cs typeface="Times New Roman"/>
              </a:rPr>
              <a:t>profumeria</a:t>
            </a:r>
            <a:r>
              <a:rPr dirty="0" sz="4400" spc="-10" b="0">
                <a:latin typeface="Times New Roman"/>
                <a:cs typeface="Times New Roman"/>
              </a:rPr>
              <a:t> </a:t>
            </a:r>
            <a:r>
              <a:rPr dirty="0" sz="4400" b="0">
                <a:latin typeface="Times New Roman"/>
                <a:cs typeface="Times New Roman"/>
              </a:rPr>
              <a:t>di</a:t>
            </a:r>
            <a:r>
              <a:rPr dirty="0" sz="4400" spc="-15" b="0">
                <a:latin typeface="Times New Roman"/>
                <a:cs typeface="Times New Roman"/>
              </a:rPr>
              <a:t> </a:t>
            </a:r>
            <a:r>
              <a:rPr dirty="0" sz="4400" spc="-10" b="0">
                <a:latin typeface="Times New Roman"/>
                <a:cs typeface="Times New Roman"/>
              </a:rPr>
              <a:t>nicchia</a:t>
            </a:r>
            <a:endParaRPr sz="4400">
              <a:latin typeface="Times New Roman"/>
              <a:cs typeface="Times New Roman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27519" y="2339940"/>
            <a:ext cx="2352039" cy="1115060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6904990" y="2351370"/>
            <a:ext cx="2178685" cy="811530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marL="76835" marR="39370" indent="-64769">
              <a:lnSpc>
                <a:spcPts val="2020"/>
              </a:lnSpc>
              <a:spcBef>
                <a:spcPts val="280"/>
              </a:spcBef>
            </a:pPr>
            <a:r>
              <a:rPr dirty="0" sz="1800" i="1">
                <a:latin typeface="Arial"/>
                <a:cs typeface="Arial"/>
              </a:rPr>
              <a:t>“Il</a:t>
            </a:r>
            <a:r>
              <a:rPr dirty="0" sz="1800" spc="-25" i="1">
                <a:latin typeface="Arial"/>
                <a:cs typeface="Arial"/>
              </a:rPr>
              <a:t> </a:t>
            </a:r>
            <a:r>
              <a:rPr dirty="0" sz="1800" i="1">
                <a:latin typeface="Arial"/>
                <a:cs typeface="Arial"/>
              </a:rPr>
              <a:t>regno</a:t>
            </a:r>
            <a:r>
              <a:rPr dirty="0" sz="1800" spc="-20" i="1">
                <a:latin typeface="Arial"/>
                <a:cs typeface="Arial"/>
              </a:rPr>
              <a:t> delle </a:t>
            </a:r>
            <a:r>
              <a:rPr dirty="0" sz="1800" i="1">
                <a:latin typeface="Arial"/>
                <a:cs typeface="Arial"/>
              </a:rPr>
              <a:t>separatezze</a:t>
            </a:r>
            <a:r>
              <a:rPr dirty="0" sz="1800" spc="-40" i="1">
                <a:latin typeface="Arial"/>
                <a:cs typeface="Arial"/>
              </a:rPr>
              <a:t> </a:t>
            </a:r>
            <a:r>
              <a:rPr dirty="0" sz="1800" i="1">
                <a:latin typeface="Arial"/>
                <a:cs typeface="Arial"/>
              </a:rPr>
              <a:t>è</a:t>
            </a:r>
            <a:r>
              <a:rPr dirty="0" sz="1800" spc="-40" i="1">
                <a:latin typeface="Arial"/>
                <a:cs typeface="Arial"/>
              </a:rPr>
              <a:t> </a:t>
            </a:r>
            <a:r>
              <a:rPr dirty="0" sz="1800" spc="-10" i="1">
                <a:latin typeface="Arial"/>
                <a:cs typeface="Arial"/>
              </a:rPr>
              <a:t>finito”</a:t>
            </a:r>
            <a:endParaRPr sz="1800">
              <a:latin typeface="Arial"/>
              <a:cs typeface="Arial"/>
            </a:endParaRPr>
          </a:p>
          <a:p>
            <a:pPr marL="1036955">
              <a:lnSpc>
                <a:spcPts val="1964"/>
              </a:lnSpc>
            </a:pPr>
            <a:r>
              <a:rPr dirty="0" sz="1800" i="1">
                <a:latin typeface="Arial"/>
                <a:cs typeface="Arial"/>
              </a:rPr>
              <a:t>Anne</a:t>
            </a:r>
            <a:r>
              <a:rPr dirty="0" sz="1800" spc="-30" i="1">
                <a:latin typeface="Arial"/>
                <a:cs typeface="Arial"/>
              </a:rPr>
              <a:t> </a:t>
            </a:r>
            <a:r>
              <a:rPr dirty="0" sz="1800" spc="-20" i="1">
                <a:latin typeface="Arial"/>
                <a:cs typeface="Arial"/>
              </a:rPr>
              <a:t>Rose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0259" y="6850980"/>
            <a:ext cx="8327390" cy="346709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886460" y="6858599"/>
            <a:ext cx="81622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Times New Roman"/>
                <a:cs typeface="Times New Roman"/>
              </a:rPr>
              <a:t>Modena,</a:t>
            </a:r>
            <a:r>
              <a:rPr dirty="0" sz="1800" spc="-45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piazzale</a:t>
            </a:r>
            <a:r>
              <a:rPr dirty="0" sz="1800" spc="-65" b="1">
                <a:latin typeface="Times New Roman"/>
                <a:cs typeface="Times New Roman"/>
              </a:rPr>
              <a:t> </a:t>
            </a:r>
            <a:r>
              <a:rPr dirty="0" sz="1800" spc="-25" b="1">
                <a:latin typeface="Times New Roman"/>
                <a:cs typeface="Times New Roman"/>
              </a:rPr>
              <a:t>Torti</a:t>
            </a:r>
            <a:r>
              <a:rPr dirty="0" sz="1800" spc="-30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9</a:t>
            </a:r>
            <a:r>
              <a:rPr dirty="0" sz="1800" spc="-30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-</a:t>
            </a:r>
            <a:r>
              <a:rPr dirty="0" sz="1800" spc="-114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Anna</a:t>
            </a:r>
            <a:r>
              <a:rPr dirty="0" sz="1800" spc="-25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Rosa</a:t>
            </a:r>
            <a:r>
              <a:rPr dirty="0" sz="1800" spc="-30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Ferrari</a:t>
            </a:r>
            <a:r>
              <a:rPr dirty="0" sz="1800" spc="-30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cell</a:t>
            </a:r>
            <a:r>
              <a:rPr dirty="0" sz="1800" spc="-35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3356188683</a:t>
            </a:r>
            <a:r>
              <a:rPr dirty="0" sz="1800" spc="-35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-</a:t>
            </a:r>
            <a:r>
              <a:rPr dirty="0" sz="1800" spc="-30" b="1">
                <a:latin typeface="Times New Roman"/>
                <a:cs typeface="Times New Roman"/>
              </a:rPr>
              <a:t> </a:t>
            </a:r>
            <a:r>
              <a:rPr dirty="0" sz="1800" spc="-10" b="1">
                <a:latin typeface="Times New Roman"/>
                <a:cs typeface="Times New Roman"/>
              </a:rPr>
              <a:t>profumalchemico.it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900430" y="2339940"/>
            <a:ext cx="6916420" cy="4500880"/>
            <a:chOff x="900430" y="2339940"/>
            <a:chExt cx="6916420" cy="4500880"/>
          </a:xfrm>
        </p:grpSpPr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79930" y="2948270"/>
              <a:ext cx="5836920" cy="389255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0430" y="2339940"/>
              <a:ext cx="1080770" cy="95503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750" y="358740"/>
            <a:ext cx="9071610" cy="126237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0230" y="611470"/>
            <a:ext cx="900049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b="0">
                <a:latin typeface="Arial"/>
                <a:cs typeface="Arial"/>
              </a:rPr>
              <a:t>I</a:t>
            </a:r>
            <a:r>
              <a:rPr dirty="0" sz="4400" spc="-90" b="0">
                <a:latin typeface="Arial"/>
                <a:cs typeface="Arial"/>
              </a:rPr>
              <a:t> </a:t>
            </a:r>
            <a:r>
              <a:rPr dirty="0" sz="4400" b="0">
                <a:latin typeface="Arial"/>
                <a:cs typeface="Arial"/>
              </a:rPr>
              <a:t>Profumi</a:t>
            </a:r>
            <a:r>
              <a:rPr dirty="0" sz="4400" spc="-90" b="0">
                <a:latin typeface="Arial"/>
                <a:cs typeface="Arial"/>
              </a:rPr>
              <a:t> </a:t>
            </a:r>
            <a:r>
              <a:rPr dirty="0" sz="4400" b="0">
                <a:latin typeface="Arial"/>
                <a:cs typeface="Arial"/>
              </a:rPr>
              <a:t>sono</a:t>
            </a:r>
            <a:r>
              <a:rPr dirty="0" sz="4400" spc="-95" b="0">
                <a:latin typeface="Arial"/>
                <a:cs typeface="Arial"/>
              </a:rPr>
              <a:t> </a:t>
            </a:r>
            <a:r>
              <a:rPr dirty="0" sz="4400" b="0">
                <a:latin typeface="Arial"/>
                <a:cs typeface="Arial"/>
              </a:rPr>
              <a:t>ponti</a:t>
            </a:r>
            <a:r>
              <a:rPr dirty="0" sz="4400" spc="-85" b="0">
                <a:latin typeface="Arial"/>
                <a:cs typeface="Arial"/>
              </a:rPr>
              <a:t> </a:t>
            </a:r>
            <a:r>
              <a:rPr dirty="0" sz="4400" b="0">
                <a:latin typeface="Arial"/>
                <a:cs typeface="Arial"/>
              </a:rPr>
              <a:t>per</a:t>
            </a:r>
            <a:r>
              <a:rPr dirty="0" sz="4400" spc="-100" b="0">
                <a:latin typeface="Arial"/>
                <a:cs typeface="Arial"/>
              </a:rPr>
              <a:t> </a:t>
            </a:r>
            <a:r>
              <a:rPr dirty="0" sz="4400" spc="-10" b="0">
                <a:latin typeface="Arial"/>
                <a:cs typeface="Arial"/>
              </a:rPr>
              <a:t>comunicare</a:t>
            </a:r>
            <a:endParaRPr sz="4400">
              <a:latin typeface="Arial"/>
              <a:cs typeface="Arial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0430" y="4675470"/>
            <a:ext cx="3780790" cy="2524760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0430" y="1980530"/>
            <a:ext cx="3780790" cy="2518410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00040" y="1979260"/>
            <a:ext cx="3779519" cy="2520949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300470" y="5093299"/>
            <a:ext cx="1979929" cy="15671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4190" y="301590"/>
            <a:ext cx="9071610" cy="126237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25120" rIns="0" bIns="0" rtlCol="0" vert="horz">
            <a:spAutoFit/>
          </a:bodyPr>
          <a:lstStyle/>
          <a:p>
            <a:pPr marL="1365250">
              <a:lnSpc>
                <a:spcPct val="100000"/>
              </a:lnSpc>
              <a:spcBef>
                <a:spcPts val="100"/>
              </a:spcBef>
            </a:pPr>
            <a:r>
              <a:rPr dirty="0" sz="4400" b="0">
                <a:latin typeface="Arial"/>
                <a:cs typeface="Arial"/>
              </a:rPr>
              <a:t>Io,</a:t>
            </a:r>
            <a:r>
              <a:rPr dirty="0" sz="4400" spc="-40" b="0">
                <a:latin typeface="Arial"/>
                <a:cs typeface="Arial"/>
              </a:rPr>
              <a:t> </a:t>
            </a:r>
            <a:r>
              <a:rPr dirty="0" sz="4400" b="0">
                <a:latin typeface="Arial"/>
                <a:cs typeface="Arial"/>
              </a:rPr>
              <a:t>noi</a:t>
            </a:r>
            <a:r>
              <a:rPr dirty="0" sz="4400" spc="-40" b="0">
                <a:latin typeface="Arial"/>
                <a:cs typeface="Arial"/>
              </a:rPr>
              <a:t> </a:t>
            </a:r>
            <a:r>
              <a:rPr dirty="0" sz="4400" b="0">
                <a:latin typeface="Arial"/>
                <a:cs typeface="Arial"/>
              </a:rPr>
              <a:t>e</a:t>
            </a:r>
            <a:r>
              <a:rPr dirty="0" sz="4400" spc="-35" b="0">
                <a:latin typeface="Arial"/>
                <a:cs typeface="Arial"/>
              </a:rPr>
              <a:t> </a:t>
            </a:r>
            <a:r>
              <a:rPr dirty="0" sz="4400" b="0">
                <a:latin typeface="Arial"/>
                <a:cs typeface="Arial"/>
              </a:rPr>
              <a:t>il</a:t>
            </a:r>
            <a:r>
              <a:rPr dirty="0" sz="4400" spc="-40" b="0">
                <a:latin typeface="Arial"/>
                <a:cs typeface="Arial"/>
              </a:rPr>
              <a:t> </a:t>
            </a:r>
            <a:r>
              <a:rPr dirty="0" sz="4400" spc="-10" b="0">
                <a:latin typeface="Arial"/>
                <a:cs typeface="Arial"/>
              </a:rPr>
              <a:t>Profumo</a:t>
            </a:r>
            <a:endParaRPr sz="4400">
              <a:latin typeface="Arial"/>
              <a:cs typeface="Arial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539750" y="1875120"/>
            <a:ext cx="9084310" cy="5505450"/>
            <a:chOff x="539750" y="1875120"/>
            <a:chExt cx="9084310" cy="5505450"/>
          </a:xfrm>
        </p:grpSpPr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9750" y="1875120"/>
              <a:ext cx="6659880" cy="298577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79950" y="4435440"/>
              <a:ext cx="4944109" cy="294513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4190" y="301590"/>
            <a:ext cx="9071610" cy="126237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1120" rIns="0" bIns="0" rtlCol="0" vert="horz">
            <a:spAutoFit/>
          </a:bodyPr>
          <a:lstStyle/>
          <a:p>
            <a:pPr marL="12700" marR="5080" indent="403860">
              <a:lnSpc>
                <a:spcPts val="4920"/>
              </a:lnSpc>
              <a:spcBef>
                <a:spcPts val="560"/>
              </a:spcBef>
            </a:pPr>
            <a:r>
              <a:rPr dirty="0" sz="4400" b="0">
                <a:latin typeface="Arial"/>
                <a:cs typeface="Arial"/>
              </a:rPr>
              <a:t>unisce</a:t>
            </a:r>
            <a:r>
              <a:rPr dirty="0" sz="4400" spc="-130" b="0">
                <a:latin typeface="Arial"/>
                <a:cs typeface="Arial"/>
              </a:rPr>
              <a:t> </a:t>
            </a:r>
            <a:r>
              <a:rPr dirty="0" sz="4400" b="0">
                <a:latin typeface="Arial"/>
                <a:cs typeface="Arial"/>
              </a:rPr>
              <a:t>branchi</a:t>
            </a:r>
            <a:r>
              <a:rPr dirty="0" sz="4400" spc="-130" b="0">
                <a:latin typeface="Arial"/>
                <a:cs typeface="Arial"/>
              </a:rPr>
              <a:t> </a:t>
            </a:r>
            <a:r>
              <a:rPr dirty="0" sz="4400" spc="-10" b="0">
                <a:latin typeface="Arial"/>
                <a:cs typeface="Arial"/>
              </a:rPr>
              <a:t>straordinari </a:t>
            </a:r>
            <a:r>
              <a:rPr dirty="0" sz="4400" b="0">
                <a:latin typeface="Arial"/>
                <a:cs typeface="Arial"/>
              </a:rPr>
              <a:t>per</a:t>
            </a:r>
            <a:r>
              <a:rPr dirty="0" sz="4400" spc="-105" b="0">
                <a:latin typeface="Arial"/>
                <a:cs typeface="Arial"/>
              </a:rPr>
              <a:t> </a:t>
            </a:r>
            <a:r>
              <a:rPr dirty="0" sz="4400" b="0">
                <a:latin typeface="Arial"/>
                <a:cs typeface="Arial"/>
              </a:rPr>
              <a:t>la</a:t>
            </a:r>
            <a:r>
              <a:rPr dirty="0" sz="4400" spc="-100" b="0">
                <a:latin typeface="Arial"/>
                <a:cs typeface="Arial"/>
              </a:rPr>
              <a:t> </a:t>
            </a:r>
            <a:r>
              <a:rPr dirty="0" sz="4400" b="0">
                <a:latin typeface="Arial"/>
                <a:cs typeface="Arial"/>
              </a:rPr>
              <a:t>trasmutazione</a:t>
            </a:r>
            <a:r>
              <a:rPr dirty="0" sz="4400" spc="-95" b="0">
                <a:latin typeface="Arial"/>
                <a:cs typeface="Arial"/>
              </a:rPr>
              <a:t> </a:t>
            </a:r>
            <a:r>
              <a:rPr dirty="0" sz="4400" b="0">
                <a:latin typeface="Arial"/>
                <a:cs typeface="Arial"/>
              </a:rPr>
              <a:t>delle</a:t>
            </a:r>
            <a:r>
              <a:rPr dirty="0" sz="4400" spc="-100" b="0">
                <a:latin typeface="Arial"/>
                <a:cs typeface="Arial"/>
              </a:rPr>
              <a:t> </a:t>
            </a:r>
            <a:r>
              <a:rPr dirty="0" sz="4400" spc="-25" b="0">
                <a:latin typeface="Arial"/>
                <a:cs typeface="Arial"/>
              </a:rPr>
              <a:t>ere</a:t>
            </a:r>
            <a:endParaRPr sz="4400">
              <a:latin typeface="Arial"/>
              <a:cs typeface="Arial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539750" y="1800190"/>
            <a:ext cx="9000490" cy="5400040"/>
            <a:chOff x="539750" y="1800190"/>
            <a:chExt cx="9000490" cy="5400040"/>
          </a:xfrm>
        </p:grpSpPr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9750" y="1800190"/>
              <a:ext cx="4728210" cy="342011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15840" y="4533230"/>
              <a:ext cx="4724400" cy="2667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80339" y="179670"/>
            <a:ext cx="9720580" cy="7200900"/>
            <a:chOff x="180339" y="179670"/>
            <a:chExt cx="9720580" cy="7200900"/>
          </a:xfrm>
        </p:grpSpPr>
        <p:sp>
          <p:nvSpPr>
            <p:cNvPr id="3" name="object 3" descr=""/>
            <p:cNvSpPr/>
            <p:nvPr/>
          </p:nvSpPr>
          <p:spPr>
            <a:xfrm>
              <a:off x="180339" y="180940"/>
              <a:ext cx="9719310" cy="7199630"/>
            </a:xfrm>
            <a:custGeom>
              <a:avLst/>
              <a:gdLst/>
              <a:ahLst/>
              <a:cxnLst/>
              <a:rect l="l" t="t" r="r" b="b"/>
              <a:pathLst>
                <a:path w="9719310" h="7199630">
                  <a:moveTo>
                    <a:pt x="9719310" y="0"/>
                  </a:moveTo>
                  <a:lnTo>
                    <a:pt x="0" y="0"/>
                  </a:lnTo>
                  <a:lnTo>
                    <a:pt x="0" y="7199630"/>
                  </a:lnTo>
                  <a:lnTo>
                    <a:pt x="4860290" y="7199630"/>
                  </a:lnTo>
                  <a:lnTo>
                    <a:pt x="9719310" y="7199630"/>
                  </a:lnTo>
                  <a:lnTo>
                    <a:pt x="971931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0339" y="179670"/>
              <a:ext cx="9720580" cy="111506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38250" y="151730"/>
            <a:ext cx="7630159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b="0">
                <a:latin typeface="Times New Roman"/>
                <a:cs typeface="Times New Roman"/>
              </a:rPr>
              <a:t>Piccolo</a:t>
            </a:r>
            <a:r>
              <a:rPr dirty="0" sz="4400" spc="-60" b="0">
                <a:latin typeface="Times New Roman"/>
                <a:cs typeface="Times New Roman"/>
              </a:rPr>
              <a:t> </a:t>
            </a:r>
            <a:r>
              <a:rPr dirty="0" sz="4400" b="0">
                <a:latin typeface="Times New Roman"/>
                <a:cs typeface="Times New Roman"/>
              </a:rPr>
              <a:t>Museo</a:t>
            </a:r>
            <a:r>
              <a:rPr dirty="0" sz="4400" spc="-60" b="0">
                <a:latin typeface="Times New Roman"/>
                <a:cs typeface="Times New Roman"/>
              </a:rPr>
              <a:t> </a:t>
            </a:r>
            <a:r>
              <a:rPr dirty="0" sz="4400" spc="-10" b="0">
                <a:latin typeface="Times New Roman"/>
                <a:cs typeface="Times New Roman"/>
              </a:rPr>
              <a:t>ProfumAlchemico</a:t>
            </a:r>
            <a:endParaRPr sz="4400">
              <a:latin typeface="Times New Roman"/>
              <a:cs typeface="Times New Roman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180339" y="1260440"/>
            <a:ext cx="9719310" cy="6120130"/>
            <a:chOff x="180339" y="1260440"/>
            <a:chExt cx="9719310" cy="6120130"/>
          </a:xfrm>
        </p:grpSpPr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339" y="1297270"/>
              <a:ext cx="5040630" cy="302387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339" y="4637370"/>
              <a:ext cx="2518410" cy="274320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19699" y="3922360"/>
              <a:ext cx="4679950" cy="345821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00039" y="1260440"/>
              <a:ext cx="4320540" cy="2451100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/>
          <p:nvPr/>
        </p:nvSpPr>
        <p:spPr>
          <a:xfrm>
            <a:off x="2997200" y="758790"/>
            <a:ext cx="6465570" cy="2522220"/>
          </a:xfrm>
          <a:prstGeom prst="rect">
            <a:avLst/>
          </a:prstGeom>
        </p:spPr>
        <p:txBody>
          <a:bodyPr wrap="square" lIns="0" tIns="469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dirty="0" sz="2800" b="1">
                <a:latin typeface="Times New Roman"/>
                <a:cs typeface="Times New Roman"/>
              </a:rPr>
              <a:t>e</a:t>
            </a:r>
            <a:r>
              <a:rPr dirty="0" sz="2800" spc="-65" b="1">
                <a:latin typeface="Times New Roman"/>
                <a:cs typeface="Times New Roman"/>
              </a:rPr>
              <a:t> </a:t>
            </a:r>
            <a:r>
              <a:rPr dirty="0" sz="2800" b="1">
                <a:latin typeface="Times New Roman"/>
                <a:cs typeface="Times New Roman"/>
              </a:rPr>
              <a:t>profumeria</a:t>
            </a:r>
            <a:r>
              <a:rPr dirty="0" sz="2800" spc="-60" b="1">
                <a:latin typeface="Times New Roman"/>
                <a:cs typeface="Times New Roman"/>
              </a:rPr>
              <a:t> </a:t>
            </a:r>
            <a:r>
              <a:rPr dirty="0" sz="2800" b="1">
                <a:latin typeface="Times New Roman"/>
                <a:cs typeface="Times New Roman"/>
              </a:rPr>
              <a:t>di</a:t>
            </a:r>
            <a:r>
              <a:rPr dirty="0" sz="2800" spc="-60" b="1">
                <a:latin typeface="Times New Roman"/>
                <a:cs typeface="Times New Roman"/>
              </a:rPr>
              <a:t> </a:t>
            </a:r>
            <a:r>
              <a:rPr dirty="0" sz="2800" spc="-10" b="1">
                <a:latin typeface="Times New Roman"/>
                <a:cs typeface="Times New Roman"/>
              </a:rPr>
              <a:t>nicchia</a:t>
            </a:r>
            <a:endParaRPr sz="2800">
              <a:latin typeface="Times New Roman"/>
              <a:cs typeface="Times New Roman"/>
            </a:endParaRPr>
          </a:p>
          <a:p>
            <a:pPr marL="2493010">
              <a:lnSpc>
                <a:spcPct val="100000"/>
              </a:lnSpc>
              <a:spcBef>
                <a:spcPts val="270"/>
              </a:spcBef>
            </a:pPr>
            <a:r>
              <a:rPr dirty="0" sz="2800" spc="-10">
                <a:latin typeface="Times New Roman"/>
                <a:cs typeface="Times New Roman"/>
              </a:rPr>
              <a:t>Modena’</a:t>
            </a:r>
            <a:r>
              <a:rPr dirty="0" sz="2800" spc="-22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s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best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kept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secret</a:t>
            </a:r>
            <a:endParaRPr sz="2800">
              <a:latin typeface="Times New Roman"/>
              <a:cs typeface="Times New Roman"/>
            </a:endParaRPr>
          </a:p>
          <a:p>
            <a:pPr marL="2493010" marR="5080">
              <a:lnSpc>
                <a:spcPct val="184500"/>
              </a:lnSpc>
            </a:pPr>
            <a:r>
              <a:rPr dirty="0" sz="2800">
                <a:latin typeface="Times New Roman"/>
                <a:cs typeface="Times New Roman"/>
              </a:rPr>
              <a:t>luogo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salotto-</a:t>
            </a:r>
            <a:r>
              <a:rPr dirty="0" sz="2800">
                <a:latin typeface="Times New Roman"/>
                <a:cs typeface="Times New Roman"/>
              </a:rPr>
              <a:t>cucina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fucina </a:t>
            </a:r>
            <a:r>
              <a:rPr dirty="0" sz="2800">
                <a:latin typeface="Times New Roman"/>
                <a:cs typeface="Times New Roman"/>
              </a:rPr>
              <a:t>28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anni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di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studio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e</a:t>
            </a:r>
            <a:r>
              <a:rPr dirty="0" sz="2800" spc="-10">
                <a:latin typeface="Times New Roman"/>
                <a:cs typeface="Times New Roman"/>
              </a:rPr>
              <a:t> distillato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12" name="object 12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80360" y="5412070"/>
            <a:ext cx="2181860" cy="889000"/>
          </a:xfrm>
          <a:prstGeom prst="rect">
            <a:avLst/>
          </a:prstGeom>
        </p:spPr>
      </p:pic>
      <p:sp>
        <p:nvSpPr>
          <p:cNvPr id="13" name="object 13" descr=""/>
          <p:cNvSpPr txBox="1"/>
          <p:nvPr/>
        </p:nvSpPr>
        <p:spPr>
          <a:xfrm>
            <a:off x="2957829" y="5405720"/>
            <a:ext cx="1937385" cy="845819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00330" marR="5080" indent="-87630">
              <a:lnSpc>
                <a:spcPts val="3100"/>
              </a:lnSpc>
              <a:spcBef>
                <a:spcPts val="420"/>
              </a:spcBef>
            </a:pPr>
            <a:r>
              <a:rPr dirty="0" sz="2800">
                <a:latin typeface="Times New Roman"/>
                <a:cs typeface="Times New Roman"/>
              </a:rPr>
              <a:t>per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dare</a:t>
            </a:r>
            <a:r>
              <a:rPr dirty="0" sz="2800" spc="-20">
                <a:latin typeface="Times New Roman"/>
                <a:cs typeface="Times New Roman"/>
              </a:rPr>
              <a:t> voce </a:t>
            </a:r>
            <a:r>
              <a:rPr dirty="0" sz="2800" spc="-10">
                <a:latin typeface="Times New Roman"/>
                <a:cs typeface="Times New Roman"/>
              </a:rPr>
              <a:t>all’Essenza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80339" y="180940"/>
            <a:ext cx="9719310" cy="7199630"/>
            <a:chOff x="180339" y="180940"/>
            <a:chExt cx="9719310" cy="7199630"/>
          </a:xfrm>
        </p:grpSpPr>
        <p:sp>
          <p:nvSpPr>
            <p:cNvPr id="3" name="object 3" descr=""/>
            <p:cNvSpPr/>
            <p:nvPr/>
          </p:nvSpPr>
          <p:spPr>
            <a:xfrm>
              <a:off x="180339" y="180940"/>
              <a:ext cx="9719310" cy="7199630"/>
            </a:xfrm>
            <a:custGeom>
              <a:avLst/>
              <a:gdLst/>
              <a:ahLst/>
              <a:cxnLst/>
              <a:rect l="l" t="t" r="r" b="b"/>
              <a:pathLst>
                <a:path w="9719310" h="7199630">
                  <a:moveTo>
                    <a:pt x="9719310" y="0"/>
                  </a:moveTo>
                  <a:lnTo>
                    <a:pt x="0" y="0"/>
                  </a:lnTo>
                  <a:lnTo>
                    <a:pt x="0" y="7199630"/>
                  </a:lnTo>
                  <a:lnTo>
                    <a:pt x="4860290" y="7199630"/>
                  </a:lnTo>
                  <a:lnTo>
                    <a:pt x="9719310" y="7199630"/>
                  </a:lnTo>
                  <a:lnTo>
                    <a:pt x="971931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0259" y="6850980"/>
              <a:ext cx="8327390" cy="34670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9679" y="315560"/>
              <a:ext cx="5057140" cy="634492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749" y="540350"/>
              <a:ext cx="1800860" cy="210820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17219" y="801970"/>
            <a:ext cx="1578610" cy="1299210"/>
          </a:xfrm>
          <a:prstGeom prst="rect"/>
        </p:spPr>
        <p:txBody>
          <a:bodyPr wrap="square" lIns="0" tIns="34925" rIns="0" bIns="0" rtlCol="0" vert="horz">
            <a:spAutoFit/>
          </a:bodyPr>
          <a:lstStyle/>
          <a:p>
            <a:pPr algn="ctr" marL="12065" marR="5080">
              <a:lnSpc>
                <a:spcPct val="93300"/>
              </a:lnSpc>
              <a:spcBef>
                <a:spcPts val="275"/>
              </a:spcBef>
            </a:pPr>
            <a:r>
              <a:rPr dirty="0" sz="2200"/>
              <a:t>i</a:t>
            </a:r>
            <a:r>
              <a:rPr dirty="0" sz="2200" spc="-5"/>
              <a:t> </a:t>
            </a:r>
            <a:r>
              <a:rPr dirty="0" sz="2200" spc="-25"/>
              <a:t>12 </a:t>
            </a:r>
            <a:r>
              <a:rPr dirty="0" sz="2200" spc="-10"/>
              <a:t>messaggeri dell’albero </a:t>
            </a:r>
            <a:r>
              <a:rPr dirty="0" sz="2200"/>
              <a:t>della</a:t>
            </a:r>
            <a:r>
              <a:rPr dirty="0" sz="2200" spc="-70"/>
              <a:t> </a:t>
            </a:r>
            <a:r>
              <a:rPr dirty="0" sz="2200" spc="-20"/>
              <a:t>vita</a:t>
            </a:r>
            <a:endParaRPr sz="2200"/>
          </a:p>
        </p:txBody>
      </p:sp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52080" y="3780120"/>
            <a:ext cx="1788160" cy="2590800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886460" y="3786470"/>
            <a:ext cx="8350884" cy="3371850"/>
          </a:xfrm>
          <a:prstGeom prst="rect">
            <a:avLst/>
          </a:prstGeom>
        </p:spPr>
        <p:txBody>
          <a:bodyPr wrap="square" lIns="0" tIns="41910" rIns="0" bIns="0" rtlCol="0" vert="horz">
            <a:spAutoFit/>
          </a:bodyPr>
          <a:lstStyle/>
          <a:p>
            <a:pPr algn="ctr" marL="7189470" marR="315595">
              <a:lnSpc>
                <a:spcPts val="2460"/>
              </a:lnSpc>
              <a:spcBef>
                <a:spcPts val="330"/>
              </a:spcBef>
            </a:pPr>
            <a:r>
              <a:rPr dirty="0" sz="2200" b="1">
                <a:latin typeface="Arial"/>
                <a:cs typeface="Arial"/>
              </a:rPr>
              <a:t>e</a:t>
            </a:r>
            <a:r>
              <a:rPr dirty="0" sz="2200" spc="-20" b="1">
                <a:latin typeface="Arial"/>
                <a:cs typeface="Arial"/>
              </a:rPr>
              <a:t> </a:t>
            </a:r>
            <a:r>
              <a:rPr dirty="0" sz="2200" spc="-10" b="1">
                <a:latin typeface="Arial"/>
                <a:cs typeface="Arial"/>
              </a:rPr>
              <a:t>oltre </a:t>
            </a:r>
            <a:r>
              <a:rPr dirty="0" sz="2200" spc="-25" b="1">
                <a:latin typeface="Arial"/>
                <a:cs typeface="Arial"/>
              </a:rPr>
              <a:t>250</a:t>
            </a:r>
            <a:endParaRPr sz="2200">
              <a:latin typeface="Arial"/>
              <a:cs typeface="Arial"/>
            </a:endParaRPr>
          </a:p>
          <a:p>
            <a:pPr algn="ctr" marL="6955155" marR="5080">
              <a:lnSpc>
                <a:spcPts val="2460"/>
              </a:lnSpc>
            </a:pPr>
            <a:r>
              <a:rPr dirty="0" sz="2200" spc="-10" b="1">
                <a:latin typeface="Arial"/>
                <a:cs typeface="Arial"/>
              </a:rPr>
              <a:t>essenze </a:t>
            </a:r>
            <a:r>
              <a:rPr dirty="0" sz="2200" b="1">
                <a:latin typeface="Arial"/>
                <a:cs typeface="Arial"/>
              </a:rPr>
              <a:t>unicità</a:t>
            </a:r>
            <a:r>
              <a:rPr dirty="0" sz="2200" spc="-95" b="1">
                <a:latin typeface="Arial"/>
                <a:cs typeface="Arial"/>
              </a:rPr>
              <a:t> </a:t>
            </a:r>
            <a:r>
              <a:rPr dirty="0" sz="2200" spc="-25" b="1">
                <a:latin typeface="Arial"/>
                <a:cs typeface="Arial"/>
              </a:rPr>
              <a:t>del </a:t>
            </a:r>
            <a:r>
              <a:rPr dirty="0" sz="2200" spc="-10" b="1">
                <a:latin typeface="Arial"/>
                <a:cs typeface="Arial"/>
              </a:rPr>
              <a:t>fluire corpo anima spirito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750"/>
              </a:spcBef>
            </a:pP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 b="1">
                <a:latin typeface="Times New Roman"/>
                <a:cs typeface="Times New Roman"/>
              </a:rPr>
              <a:t>Modena,</a:t>
            </a:r>
            <a:r>
              <a:rPr dirty="0" sz="1800" spc="-45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piazzale</a:t>
            </a:r>
            <a:r>
              <a:rPr dirty="0" sz="1800" spc="-65" b="1">
                <a:latin typeface="Times New Roman"/>
                <a:cs typeface="Times New Roman"/>
              </a:rPr>
              <a:t> </a:t>
            </a:r>
            <a:r>
              <a:rPr dirty="0" sz="1800" spc="-25" b="1">
                <a:latin typeface="Times New Roman"/>
                <a:cs typeface="Times New Roman"/>
              </a:rPr>
              <a:t>Torti</a:t>
            </a:r>
            <a:r>
              <a:rPr dirty="0" sz="1800" spc="-30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9</a:t>
            </a:r>
            <a:r>
              <a:rPr dirty="0" sz="1800" spc="-30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-</a:t>
            </a:r>
            <a:r>
              <a:rPr dirty="0" sz="1800" spc="-114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Anna</a:t>
            </a:r>
            <a:r>
              <a:rPr dirty="0" sz="1800" spc="-25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Rosa</a:t>
            </a:r>
            <a:r>
              <a:rPr dirty="0" sz="1800" spc="-30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Ferrari</a:t>
            </a:r>
            <a:r>
              <a:rPr dirty="0" sz="1800" spc="-30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cell</a:t>
            </a:r>
            <a:r>
              <a:rPr dirty="0" sz="1800" spc="-35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3356188683</a:t>
            </a:r>
            <a:r>
              <a:rPr dirty="0" sz="1800" spc="-35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-</a:t>
            </a:r>
            <a:r>
              <a:rPr dirty="0" sz="1800" spc="-30" b="1">
                <a:latin typeface="Times New Roman"/>
                <a:cs typeface="Times New Roman"/>
              </a:rPr>
              <a:t> </a:t>
            </a:r>
            <a:r>
              <a:rPr dirty="0" sz="1800" spc="-10" b="1">
                <a:latin typeface="Times New Roman"/>
                <a:cs typeface="Times New Roman"/>
              </a:rPr>
              <a:t>profumalchemico.it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80339" y="180940"/>
            <a:ext cx="9719310" cy="7199630"/>
          </a:xfrm>
          <a:custGeom>
            <a:avLst/>
            <a:gdLst/>
            <a:ahLst/>
            <a:cxnLst/>
            <a:rect l="l" t="t" r="r" b="b"/>
            <a:pathLst>
              <a:path w="9719310" h="7199630">
                <a:moveTo>
                  <a:pt x="9719310" y="0"/>
                </a:moveTo>
                <a:lnTo>
                  <a:pt x="0" y="0"/>
                </a:lnTo>
                <a:lnTo>
                  <a:pt x="0" y="7199630"/>
                </a:lnTo>
                <a:lnTo>
                  <a:pt x="4860290" y="7199630"/>
                </a:lnTo>
                <a:lnTo>
                  <a:pt x="9719310" y="7199630"/>
                </a:lnTo>
                <a:lnTo>
                  <a:pt x="971931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30979" y="1497930"/>
            <a:ext cx="201422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10" b="0">
                <a:latin typeface="Arial"/>
                <a:cs typeface="Arial"/>
              </a:rPr>
              <a:t>Risultati</a:t>
            </a:r>
            <a:endParaRPr sz="44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4064000" y="3658199"/>
            <a:ext cx="1951355" cy="2970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0650">
              <a:lnSpc>
                <a:spcPct val="100000"/>
              </a:lnSpc>
              <a:spcBef>
                <a:spcPts val="100"/>
              </a:spcBef>
            </a:pPr>
            <a:r>
              <a:rPr dirty="0" sz="4400" spc="-10">
                <a:latin typeface="Arial"/>
                <a:cs typeface="Arial"/>
              </a:rPr>
              <a:t>Azione</a:t>
            </a:r>
            <a:endParaRPr sz="4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4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10"/>
              </a:spcBef>
            </a:pPr>
            <a:endParaRPr sz="4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u="sng" sz="4400" spc="-1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Energia</a:t>
            </a:r>
            <a:endParaRPr sz="44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3420109" y="540350"/>
            <a:ext cx="3059430" cy="5580380"/>
            <a:chOff x="3420109" y="540350"/>
            <a:chExt cx="3059430" cy="5580380"/>
          </a:xfrm>
        </p:grpSpPr>
        <p:sp>
          <p:nvSpPr>
            <p:cNvPr id="6" name="object 6" descr=""/>
            <p:cNvSpPr/>
            <p:nvPr/>
          </p:nvSpPr>
          <p:spPr>
            <a:xfrm>
              <a:off x="5040629" y="4835490"/>
              <a:ext cx="0" cy="1285240"/>
            </a:xfrm>
            <a:custGeom>
              <a:avLst/>
              <a:gdLst/>
              <a:ahLst/>
              <a:cxnLst/>
              <a:rect l="l" t="t" r="r" b="b"/>
              <a:pathLst>
                <a:path w="0" h="1285239">
                  <a:moveTo>
                    <a:pt x="0" y="128524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4986019" y="4680550"/>
              <a:ext cx="107950" cy="162560"/>
            </a:xfrm>
            <a:custGeom>
              <a:avLst/>
              <a:gdLst/>
              <a:ahLst/>
              <a:cxnLst/>
              <a:rect l="l" t="t" r="r" b="b"/>
              <a:pathLst>
                <a:path w="107950" h="162560">
                  <a:moveTo>
                    <a:pt x="54609" y="0"/>
                  </a:moveTo>
                  <a:lnTo>
                    <a:pt x="0" y="162559"/>
                  </a:lnTo>
                  <a:lnTo>
                    <a:pt x="107950" y="162559"/>
                  </a:lnTo>
                  <a:lnTo>
                    <a:pt x="5460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5040629" y="2675220"/>
              <a:ext cx="0" cy="1285240"/>
            </a:xfrm>
            <a:custGeom>
              <a:avLst/>
              <a:gdLst/>
              <a:ahLst/>
              <a:cxnLst/>
              <a:rect l="l" t="t" r="r" b="b"/>
              <a:pathLst>
                <a:path w="0" h="1285239">
                  <a:moveTo>
                    <a:pt x="0" y="128524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4986019" y="2520280"/>
              <a:ext cx="107950" cy="162560"/>
            </a:xfrm>
            <a:custGeom>
              <a:avLst/>
              <a:gdLst/>
              <a:ahLst/>
              <a:cxnLst/>
              <a:rect l="l" t="t" r="r" b="b"/>
              <a:pathLst>
                <a:path w="107950" h="162560">
                  <a:moveTo>
                    <a:pt x="54609" y="0"/>
                  </a:moveTo>
                  <a:lnTo>
                    <a:pt x="0" y="162560"/>
                  </a:lnTo>
                  <a:lnTo>
                    <a:pt x="107950" y="162560"/>
                  </a:lnTo>
                  <a:lnTo>
                    <a:pt x="5460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3567429" y="1129630"/>
              <a:ext cx="1473200" cy="491490"/>
            </a:xfrm>
            <a:custGeom>
              <a:avLst/>
              <a:gdLst/>
              <a:ahLst/>
              <a:cxnLst/>
              <a:rect l="l" t="t" r="r" b="b"/>
              <a:pathLst>
                <a:path w="1473200" h="491490">
                  <a:moveTo>
                    <a:pt x="1473200" y="49148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3420109" y="1080100"/>
              <a:ext cx="170180" cy="102870"/>
            </a:xfrm>
            <a:custGeom>
              <a:avLst/>
              <a:gdLst/>
              <a:ahLst/>
              <a:cxnLst/>
              <a:rect l="l" t="t" r="r" b="b"/>
              <a:pathLst>
                <a:path w="170179" h="102869">
                  <a:moveTo>
                    <a:pt x="170179" y="0"/>
                  </a:moveTo>
                  <a:lnTo>
                    <a:pt x="0" y="0"/>
                  </a:lnTo>
                  <a:lnTo>
                    <a:pt x="135889" y="102869"/>
                  </a:lnTo>
                  <a:lnTo>
                    <a:pt x="1701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4079239" y="819750"/>
              <a:ext cx="961390" cy="801370"/>
            </a:xfrm>
            <a:custGeom>
              <a:avLst/>
              <a:gdLst/>
              <a:ahLst/>
              <a:cxnLst/>
              <a:rect l="l" t="t" r="r" b="b"/>
              <a:pathLst>
                <a:path w="961389" h="801369">
                  <a:moveTo>
                    <a:pt x="961389" y="80137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3959859" y="720690"/>
              <a:ext cx="158750" cy="144780"/>
            </a:xfrm>
            <a:custGeom>
              <a:avLst/>
              <a:gdLst/>
              <a:ahLst/>
              <a:cxnLst/>
              <a:rect l="l" t="t" r="r" b="b"/>
              <a:pathLst>
                <a:path w="158750" h="144780">
                  <a:moveTo>
                    <a:pt x="0" y="0"/>
                  </a:moveTo>
                  <a:lnTo>
                    <a:pt x="90169" y="144779"/>
                  </a:lnTo>
                  <a:lnTo>
                    <a:pt x="158750" y="622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4729479" y="687670"/>
              <a:ext cx="311150" cy="933450"/>
            </a:xfrm>
            <a:custGeom>
              <a:avLst/>
              <a:gdLst/>
              <a:ahLst/>
              <a:cxnLst/>
              <a:rect l="l" t="t" r="r" b="b"/>
              <a:pathLst>
                <a:path w="311150" h="933450">
                  <a:moveTo>
                    <a:pt x="311150" y="93345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4679949" y="540350"/>
              <a:ext cx="102870" cy="171450"/>
            </a:xfrm>
            <a:custGeom>
              <a:avLst/>
              <a:gdLst/>
              <a:ahLst/>
              <a:cxnLst/>
              <a:rect l="l" t="t" r="r" b="b"/>
              <a:pathLst>
                <a:path w="102870" h="171450">
                  <a:moveTo>
                    <a:pt x="0" y="0"/>
                  </a:moveTo>
                  <a:lnTo>
                    <a:pt x="0" y="171450"/>
                  </a:lnTo>
                  <a:lnTo>
                    <a:pt x="102870" y="137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5040629" y="687670"/>
              <a:ext cx="309880" cy="933450"/>
            </a:xfrm>
            <a:custGeom>
              <a:avLst/>
              <a:gdLst/>
              <a:ahLst/>
              <a:cxnLst/>
              <a:rect l="l" t="t" r="r" b="b"/>
              <a:pathLst>
                <a:path w="309879" h="933450">
                  <a:moveTo>
                    <a:pt x="0" y="933450"/>
                  </a:moveTo>
                  <a:lnTo>
                    <a:pt x="30988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5297169" y="540350"/>
              <a:ext cx="102870" cy="171450"/>
            </a:xfrm>
            <a:custGeom>
              <a:avLst/>
              <a:gdLst/>
              <a:ahLst/>
              <a:cxnLst/>
              <a:rect l="l" t="t" r="r" b="b"/>
              <a:pathLst>
                <a:path w="102870" h="171450">
                  <a:moveTo>
                    <a:pt x="102869" y="0"/>
                  </a:moveTo>
                  <a:lnTo>
                    <a:pt x="0" y="137160"/>
                  </a:lnTo>
                  <a:lnTo>
                    <a:pt x="102869" y="171450"/>
                  </a:lnTo>
                  <a:lnTo>
                    <a:pt x="10286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5040629" y="829910"/>
              <a:ext cx="789940" cy="791210"/>
            </a:xfrm>
            <a:custGeom>
              <a:avLst/>
              <a:gdLst/>
              <a:ahLst/>
              <a:cxnLst/>
              <a:rect l="l" t="t" r="r" b="b"/>
              <a:pathLst>
                <a:path w="789939" h="791210">
                  <a:moveTo>
                    <a:pt x="0" y="791209"/>
                  </a:moveTo>
                  <a:lnTo>
                    <a:pt x="7899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5787389" y="720690"/>
              <a:ext cx="152400" cy="152400"/>
            </a:xfrm>
            <a:custGeom>
              <a:avLst/>
              <a:gdLst/>
              <a:ahLst/>
              <a:cxnLst/>
              <a:rect l="l" t="t" r="r" b="b"/>
              <a:pathLst>
                <a:path w="152400" h="152400">
                  <a:moveTo>
                    <a:pt x="152400" y="0"/>
                  </a:moveTo>
                  <a:lnTo>
                    <a:pt x="0" y="76200"/>
                  </a:lnTo>
                  <a:lnTo>
                    <a:pt x="76200" y="15240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5040629" y="1134710"/>
              <a:ext cx="1294130" cy="486409"/>
            </a:xfrm>
            <a:custGeom>
              <a:avLst/>
              <a:gdLst/>
              <a:ahLst/>
              <a:cxnLst/>
              <a:rect l="l" t="t" r="r" b="b"/>
              <a:pathLst>
                <a:path w="1294129" h="486409">
                  <a:moveTo>
                    <a:pt x="0" y="486409"/>
                  </a:moveTo>
                  <a:lnTo>
                    <a:pt x="12941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6309359" y="1080100"/>
              <a:ext cx="170180" cy="107950"/>
            </a:xfrm>
            <a:custGeom>
              <a:avLst/>
              <a:gdLst/>
              <a:ahLst/>
              <a:cxnLst/>
              <a:rect l="l" t="t" r="r" b="b"/>
              <a:pathLst>
                <a:path w="170179" h="107950">
                  <a:moveTo>
                    <a:pt x="170179" y="0"/>
                  </a:moveTo>
                  <a:lnTo>
                    <a:pt x="0" y="6350"/>
                  </a:lnTo>
                  <a:lnTo>
                    <a:pt x="38100" y="107950"/>
                  </a:lnTo>
                  <a:lnTo>
                    <a:pt x="1701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70379" y="691480"/>
            <a:ext cx="6329680" cy="63296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2025-05-22T14:19:44Z</dcterms:created>
  <dcterms:modified xsi:type="dcterms:W3CDTF">2025-05-22T14:19:44Z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2018-12-04T00:00:00Z</vt:filetime>
  </property>
  <property fmtid="{D5CDD505-2E9C-101B-9397-08002B2CF9AE}" pid="3" name="Creator">
    <vt:lpwstr>Impress</vt:lpwstr>
  </property>
  <property fmtid="{D5CDD505-2E9C-101B-9397-08002B2CF9AE}" pid="4" name="Producer">
    <vt:lpwstr>LibreOffice 6.0</vt:lpwstr>
  </property>
  <property fmtid="{D5CDD505-2E9C-101B-9397-08002B2CF9AE}" pid="5" name="LastSaved">
    <vt:filetime>2018-12-04T00:00:00Z</vt:filetime>
  </property>
</Properties>
</file>