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6" r:id="rId1"/>
  </p:sldMasterIdLst>
  <p:notesMasterIdLst>
    <p:notesMasterId r:id="rId61"/>
  </p:notesMasterIdLst>
  <p:sldIdLst>
    <p:sldId id="256" r:id="rId2"/>
    <p:sldId id="461" r:id="rId3"/>
    <p:sldId id="470" r:id="rId4"/>
    <p:sldId id="462" r:id="rId5"/>
    <p:sldId id="463" r:id="rId6"/>
    <p:sldId id="464" r:id="rId7"/>
    <p:sldId id="465" r:id="rId8"/>
    <p:sldId id="466" r:id="rId9"/>
    <p:sldId id="472" r:id="rId10"/>
    <p:sldId id="471" r:id="rId11"/>
    <p:sldId id="458" r:id="rId12"/>
    <p:sldId id="459" r:id="rId13"/>
    <p:sldId id="460" r:id="rId14"/>
    <p:sldId id="325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323" r:id="rId26"/>
    <p:sldId id="473" r:id="rId27"/>
    <p:sldId id="474" r:id="rId28"/>
    <p:sldId id="475" r:id="rId29"/>
    <p:sldId id="476" r:id="rId30"/>
    <p:sldId id="477" r:id="rId31"/>
    <p:sldId id="478" r:id="rId32"/>
    <p:sldId id="479" r:id="rId33"/>
    <p:sldId id="480" r:id="rId34"/>
    <p:sldId id="481" r:id="rId35"/>
    <p:sldId id="482" r:id="rId36"/>
    <p:sldId id="483" r:id="rId37"/>
    <p:sldId id="484" r:id="rId38"/>
    <p:sldId id="485" r:id="rId39"/>
    <p:sldId id="486" r:id="rId40"/>
    <p:sldId id="487" r:id="rId41"/>
    <p:sldId id="488" r:id="rId42"/>
    <p:sldId id="489" r:id="rId43"/>
    <p:sldId id="490" r:id="rId44"/>
    <p:sldId id="491" r:id="rId45"/>
    <p:sldId id="492" r:id="rId46"/>
    <p:sldId id="493" r:id="rId47"/>
    <p:sldId id="494" r:id="rId48"/>
    <p:sldId id="495" r:id="rId49"/>
    <p:sldId id="496" r:id="rId50"/>
    <p:sldId id="497" r:id="rId51"/>
    <p:sldId id="498" r:id="rId52"/>
    <p:sldId id="499" r:id="rId53"/>
    <p:sldId id="500" r:id="rId54"/>
    <p:sldId id="501" r:id="rId55"/>
    <p:sldId id="502" r:id="rId56"/>
    <p:sldId id="503" r:id="rId57"/>
    <p:sldId id="504" r:id="rId58"/>
    <p:sldId id="505" r:id="rId59"/>
    <p:sldId id="506" r:id="rId6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00"/>
    <a:srgbClr val="F660D9"/>
    <a:srgbClr val="7E36B4"/>
    <a:srgbClr val="F329CD"/>
    <a:srgbClr val="E416C7"/>
    <a:srgbClr val="EA22CD"/>
    <a:srgbClr val="0000FF"/>
    <a:srgbClr val="04680E"/>
    <a:srgbClr val="0B6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1" autoAdjust="0"/>
    <p:restoredTop sz="91644" autoAdjust="0"/>
  </p:normalViewPr>
  <p:slideViewPr>
    <p:cSldViewPr>
      <p:cViewPr varScale="1">
        <p:scale>
          <a:sx n="116" d="100"/>
          <a:sy n="116" d="100"/>
        </p:scale>
        <p:origin x="208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455D3E-81FA-4688-BA2E-FCD0311AF32A}" type="datetimeFigureOut">
              <a:rPr lang="it-IT" smtClean="0"/>
              <a:t>21/03/25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6E1D5-98EF-4239-B7C2-378B0815A4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19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258BB9-B1E0-974B-8D4E-9DB7BDDCE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F340E0E-D1AA-B543-9CF8-BAD017ACD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9DBCE4-F6FB-4E41-9C02-AF49CBBCC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50C1-B9F3-E146-B524-D9FE4DA34E5A}" type="datetime1">
              <a:rPr lang="it-IT" smtClean="0"/>
              <a:t>21/03/25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B31741-D748-804C-905C-A56CA4C8E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2FE40D-B333-514E-9A2A-8DE530C92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8218045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E98B4D-36C0-A048-BA8D-BD4AA9E3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8E764F2-2318-DE43-AEF4-285D6D4A4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147DAE-58DB-DC45-8CE6-9DF4A1709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043C-7545-E648-90FF-1DC58A8D8DFC}" type="datetime1">
              <a:rPr lang="it-IT" smtClean="0"/>
              <a:t>21/03/25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738253-5346-F846-9450-AEA016C4D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7B2326-9D7E-0645-96FC-61C175928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836752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2A2157A-3EA2-CB4D-AC23-E75DC8DE6C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79F7A7-637A-824A-AFBB-7F0163E9B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CA58E7-17A4-B048-A256-6E936EB24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CF90-E733-3142-9520-65816CE1D203}" type="datetime1">
              <a:rPr lang="it-IT" smtClean="0"/>
              <a:t>21/03/25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A381E7-AC8A-4341-A898-5A9FAE0C4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BDF766-312E-1446-8C3B-E5F3FC60A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733518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D6B382-D571-1845-81D0-6BA1113F8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35BF01-C2C0-414C-AE2F-5BF27D2CF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E3703F-1040-FC4A-9EBB-DD14FCB79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A72B-71AE-8341-B594-07E5D2F7274C}" type="datetime1">
              <a:rPr lang="it-IT" smtClean="0"/>
              <a:t>21/03/25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B349AA-C619-A345-AB97-45D4888C1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F4596D-FAA3-C041-9A0A-26C7BC233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0442298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1ABEF9-2929-FD4B-BE03-8D0FFE09C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5A7FC1C-3B14-694A-BF5A-38E0CFD13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FB72A6-A97F-004C-9BF6-C50B1F6DC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1215-274D-F043-AF85-337392A7EFF6}" type="datetime1">
              <a:rPr lang="it-IT" smtClean="0"/>
              <a:t>21/03/25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263965-86BA-104C-811E-E36157154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9D7525-DF5B-8042-8A69-9515ECC49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0595855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BF6AAF-FDA6-BA45-9072-409559343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0FC379-7689-0D43-A915-56E68637A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AC6333-6B34-B945-AB91-D7B5DDF42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2F41B3F-4591-4945-A22C-15A93227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ADD3-3287-3144-92F1-150406968823}" type="datetime1">
              <a:rPr lang="it-IT" smtClean="0"/>
              <a:t>21/03/25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DE4AA00-E696-0044-BC2B-5AEC8A1A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5B24A0-C544-3947-8C28-98862AEC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8642198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9EF6D6-5FE6-D147-9ED6-25BE299E7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918986-DD90-EE45-8AA6-3EA8EE506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BA0A80A-7DC7-F946-8A3A-590AA99B9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3E62B63-3AF4-CE4C-9933-B3B8BAADC1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15EAD75-0F68-9E43-84AB-31DF63A430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6647429-37C2-DB48-97A1-A8CFAFCF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D480-299C-2C46-A66A-F1A348C760A1}" type="datetime1">
              <a:rPr lang="it-IT" smtClean="0"/>
              <a:t>21/03/25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0741916-4CA9-9D49-893D-E5BCD7614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FF035DA-7298-DC41-BB3C-21BE502B3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469161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23BBBF-0397-824E-9CC8-361A96441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16E8B76-C692-AE45-9FD2-8FA3E9FF0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C10C-8718-D242-A0E0-1609BBAB6516}" type="datetime1">
              <a:rPr lang="it-IT" smtClean="0"/>
              <a:t>21/03/25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EAB2991-E311-0C45-8E92-98D4F0928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8FD86B2-8378-4148-A331-FE116A51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078025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621B305-B123-F84A-9FA0-0DF504D84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D3F3-37EB-6F46-9DFE-156450928B13}" type="datetime1">
              <a:rPr lang="it-IT" smtClean="0"/>
              <a:t>21/03/25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257182D-F824-E940-A32F-B139FEFF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0A924D6-2C10-E34C-9604-D52577E49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926240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91F9F0-1E4A-394E-8023-2D910F590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54826D-88DB-C341-95E6-79683767D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57E3EE9-07F8-0644-B476-5F922CCB8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FE2F41-C0F6-3345-A984-F7AA5F47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70D5-A3F9-1F4E-A3F2-C68DB360AD33}" type="datetime1">
              <a:rPr lang="it-IT" smtClean="0"/>
              <a:t>21/03/25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FD3D00-0790-1D42-8376-8CB5A9FA7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54C559-583D-AF4A-8D94-667AC42B4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2040933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137331-B661-2C4D-AE0F-D2B5E7EA6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4F68EAE-1F7A-144D-BABE-B118B4F3FB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B5C8CAD-8871-4B47-AA11-C099F1AD6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7D8C3F-636C-744D-BC11-52C40A646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D480-299C-2C46-A66A-F1A348C760A1}" type="datetime1">
              <a:rPr lang="it-IT" smtClean="0"/>
              <a:t>21/03/25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D160803-A32F-4943-B627-E3CB130FD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02F10C-DFE5-8341-9437-4D7F73931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35273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>
                <a:lumMod val="60000"/>
                <a:lumOff val="40000"/>
              </a:schemeClr>
            </a:gs>
            <a:gs pos="0">
              <a:schemeClr val="accent1">
                <a:tint val="66000"/>
                <a:satMod val="160000"/>
              </a:schemeClr>
            </a:gs>
            <a:gs pos="0">
              <a:schemeClr val="accent1">
                <a:tint val="66000"/>
                <a:satMod val="160000"/>
              </a:schemeClr>
            </a:gs>
            <a:gs pos="0">
              <a:schemeClr val="accent1">
                <a:tint val="66000"/>
                <a:satMod val="160000"/>
              </a:schemeClr>
            </a:gs>
            <a:gs pos="0">
              <a:schemeClr val="accent1">
                <a:tint val="66000"/>
                <a:satMod val="160000"/>
              </a:schemeClr>
            </a:gs>
            <a:gs pos="0">
              <a:schemeClr val="accent1">
                <a:tint val="66000"/>
                <a:satMod val="160000"/>
              </a:schemeClr>
            </a:gs>
            <a:gs pos="78000">
              <a:schemeClr val="tx2">
                <a:lumMod val="20000"/>
                <a:lumOff val="80000"/>
              </a:schemeClr>
            </a:gs>
            <a:gs pos="69000">
              <a:schemeClr val="accent1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8EA9841-0B74-DB40-802A-D4998EBB7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439B54-13B0-7548-B338-13DAD3896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73E8DE-D275-1440-ABCA-3783BE6B6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CD480-299C-2C46-A66A-F1A348C760A1}" type="datetime1">
              <a:rPr lang="it-IT" smtClean="0"/>
              <a:t>21/03/25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369406-9F53-3641-9E4B-F6EBC2055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ordine provinciale dei chimici e fisici di modena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E80294-C15E-A64D-A76E-4F1A7E34E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E0ADC-8441-4BCD-9BE0-CFD32AF47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282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ransition>
    <p:wipe dir="d"/>
  </p:transition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br>
              <a:rPr lang="it-IT" dirty="0"/>
            </a:br>
            <a:r>
              <a:rPr lang="it-IT" dirty="0"/>
              <a:t>LA PROFESSIONALITA’ DEL CHIMICO</a:t>
            </a:r>
            <a:br>
              <a:rPr lang="it-IT" sz="3000" b="1" dirty="0">
                <a:ln w="900" cmpd="sng">
                  <a:solidFill>
                    <a:schemeClr val="tx2">
                      <a:lumMod val="50000"/>
                      <a:alpha val="14000"/>
                    </a:schemeClr>
                  </a:solidFill>
                  <a:prstDash val="solid"/>
                </a:ln>
                <a:solidFill>
                  <a:srgbClr val="04680E"/>
                </a:solidFill>
                <a:effectLst>
                  <a:innerShdw blurRad="101600" dist="76200" dir="5400000">
                    <a:schemeClr val="accent1">
                      <a:lumMod val="50000"/>
                      <a:alpha val="74000"/>
                    </a:schemeClr>
                  </a:innerShdw>
                </a:effectLst>
                <a:latin typeface="Arno Pro Caption" pitchFamily="18" charset="0"/>
                <a:ea typeface="+mn-ea"/>
                <a:cs typeface="+mn-cs"/>
              </a:rPr>
            </a:br>
            <a:r>
              <a:rPr lang="it-IT" sz="3000" b="1" dirty="0">
                <a:ln w="900" cmpd="sng">
                  <a:solidFill>
                    <a:schemeClr val="tx2">
                      <a:lumMod val="50000"/>
                      <a:alpha val="14000"/>
                    </a:schemeClr>
                  </a:solidFill>
                  <a:prstDash val="solid"/>
                </a:ln>
                <a:solidFill>
                  <a:srgbClr val="04680E"/>
                </a:solidFill>
                <a:effectLst>
                  <a:innerShdw blurRad="101600" dist="76200" dir="5400000">
                    <a:schemeClr val="accent1">
                      <a:lumMod val="50000"/>
                      <a:alpha val="74000"/>
                    </a:schemeClr>
                  </a:innerShdw>
                </a:effectLst>
                <a:latin typeface="Arno Pro Caption" pitchFamily="18" charset="0"/>
                <a:ea typeface="+mn-ea"/>
                <a:cs typeface="+mn-cs"/>
              </a:rPr>
              <a:t>21 Marzo 2025</a:t>
            </a:r>
            <a:br>
              <a:rPr lang="it-IT" sz="3000" b="1" dirty="0">
                <a:ln w="900" cmpd="sng">
                  <a:solidFill>
                    <a:schemeClr val="tx2">
                      <a:lumMod val="50000"/>
                      <a:alpha val="14000"/>
                    </a:schemeClr>
                  </a:solidFill>
                  <a:prstDash val="solid"/>
                </a:ln>
                <a:solidFill>
                  <a:srgbClr val="04680E"/>
                </a:solidFill>
                <a:effectLst>
                  <a:innerShdw blurRad="101600" dist="76200" dir="5400000">
                    <a:schemeClr val="accent1">
                      <a:lumMod val="50000"/>
                      <a:alpha val="74000"/>
                    </a:schemeClr>
                  </a:innerShdw>
                </a:effectLst>
                <a:latin typeface="Arno Pro Caption" pitchFamily="18" charset="0"/>
                <a:ea typeface="+mn-ea"/>
                <a:cs typeface="+mn-cs"/>
              </a:rPr>
            </a:br>
            <a:endParaRPr lang="it-IT" i="1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A5A54425-63F5-0AF0-808F-2AA962D5B1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3645024"/>
            <a:ext cx="1554042" cy="1487711"/>
          </a:xfrm>
          <a:prstGeom prst="rect">
            <a:avLst/>
          </a:prstGeom>
        </p:spPr>
      </p:pic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2915816" y="6356350"/>
            <a:ext cx="3240360" cy="365125"/>
          </a:xfrm>
        </p:spPr>
        <p:txBody>
          <a:bodyPr/>
          <a:lstStyle/>
          <a:p>
            <a:r>
              <a:rPr lang="it-IT" dirty="0"/>
              <a:t>Ordine Provinciale dei Chimici e Fisici di Modena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03200" y="5357826"/>
            <a:ext cx="8245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>
                <a:solidFill>
                  <a:srgbClr val="000000"/>
                </a:solidFill>
              </a:rPr>
              <a:t>Dott. Giuseppe Sant’Unione</a:t>
            </a:r>
          </a:p>
          <a:p>
            <a:r>
              <a:rPr lang="it-IT" b="1" i="1" dirty="0">
                <a:solidFill>
                  <a:srgbClr val="000000"/>
                </a:solidFill>
              </a:rPr>
              <a:t>Presidente pro-tempore dell’Ordine Provinciale dei Chimici e dei Fisici di Modena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9F7DC9-3F14-C249-9987-DCDBF7AE6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COMPETENZE DEI CHIMICI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3C9F4B-EA87-844F-AE79-9856F8819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it-IT" dirty="0"/>
              <a:t>A TUTT’OGGI IL CHIMICO PUO’ ASSOLVERE LE COMPETENZE SOTTO RIPORTATE. </a:t>
            </a:r>
          </a:p>
          <a:p>
            <a:endParaRPr lang="it-IT" dirty="0"/>
          </a:p>
          <a:p>
            <a:r>
              <a:rPr lang="it-IT" dirty="0"/>
              <a:t>SONO PREVISTE NUOVE INTEGRAZIONI «AL VAGLIO DEL MINISTERO DELLA SALUTE»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C5B812E-0E03-F045-993C-3D0EDA7BD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9E2B0D-3571-DC4B-B5A0-E85ECDE3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649045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dirty="0">
                <a:solidFill>
                  <a:srgbClr val="000000"/>
                </a:solidFill>
              </a:rPr>
              <a:t>COSA PUO’ FARE IL CHIMICO 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9487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dirty="0">
                <a:solidFill>
                  <a:srgbClr val="000000"/>
                </a:solidFill>
              </a:rPr>
              <a:t>   </a:t>
            </a:r>
            <a:r>
              <a:rPr lang="it-IT" sz="3600" b="1" dirty="0" err="1">
                <a:solidFill>
                  <a:srgbClr val="000000"/>
                </a:solidFill>
                <a:latin typeface="Arial" charset="0"/>
              </a:rPr>
              <a:t>R.d.L.</a:t>
            </a:r>
            <a:r>
              <a:rPr lang="it-IT" sz="3600" b="1" dirty="0">
                <a:solidFill>
                  <a:srgbClr val="000000"/>
                </a:solidFill>
                <a:latin typeface="Arial" charset="0"/>
              </a:rPr>
              <a:t> 24 gennaio 1924 n. 103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	  </a:t>
            </a:r>
            <a:r>
              <a:rPr lang="it-IT" sz="2400" i="1" dirty="0">
                <a:solidFill>
                  <a:srgbClr val="000000"/>
                </a:solidFill>
                <a:latin typeface="Arial" charset="0"/>
              </a:rPr>
              <a:t>(G.U. 14 febbraio 1924, n.38)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000" i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	Art . 1 – Le classi professionali, non regolate da precedenti  disposizioni legislative, sono costituite in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 Ordini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o Collegi, a seconda che, per l’esercizio della professione, occorra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  aver conseguito una laurea o diploma presso università o istituti superiori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  ovvero un diploma di scuola media.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902653"/>
      </p:ext>
    </p:extLst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4000" b="1" dirty="0">
                <a:solidFill>
                  <a:srgbClr val="000000"/>
                </a:solidFill>
              </a:rPr>
              <a:t>R.D. 1 marzo 1928 n. 842</a:t>
            </a:r>
            <a:br>
              <a:rPr lang="it-IT" sz="4000" b="1" dirty="0">
                <a:solidFill>
                  <a:srgbClr val="000000"/>
                </a:solidFill>
              </a:rPr>
            </a:br>
            <a:r>
              <a:rPr lang="it-IT" sz="2800" i="1" dirty="0">
                <a:solidFill>
                  <a:srgbClr val="000000"/>
                </a:solidFill>
              </a:rPr>
              <a:t>(G.U. 1 maggio 1928 n. 102)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Art . 1- Il Titolo di chimico spetta a coloro  quali  abbiano superato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l’esame di stato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per l’abilitazione all’esercizio della professione di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Chimico 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….. </a:t>
            </a:r>
            <a:r>
              <a:rPr lang="it-IT" sz="2400" i="1" dirty="0">
                <a:solidFill>
                  <a:srgbClr val="000000"/>
                </a:solidFill>
                <a:latin typeface="Arial" charset="0"/>
              </a:rPr>
              <a:t>omissis</a:t>
            </a:r>
            <a:r>
              <a:rPr lang="it-IT" sz="2000" i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…..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Art . 16 – Le perizie e gli incarichi in materia di chimica pura ed applicata possono essere affidati dall’Autorità giudiziaria ed in ogni caso dalle Pubbliche Amministrazioni soltanto ai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chimici iscritti all’ albo 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…. </a:t>
            </a:r>
            <a:r>
              <a:rPr lang="it-IT" sz="2400" i="1" dirty="0">
                <a:solidFill>
                  <a:srgbClr val="000000"/>
                </a:solidFill>
                <a:latin typeface="Arial" charset="0"/>
              </a:rPr>
              <a:t>omissis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 ….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dirty="0"/>
              <a:t>	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215690"/>
      </p:ext>
    </p:extLst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229600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it-IT" sz="1800" b="1" dirty="0"/>
            </a:br>
            <a:r>
              <a:rPr lang="it-IT" sz="1800" b="1" dirty="0"/>
              <a:t> </a:t>
            </a:r>
            <a:r>
              <a:rPr lang="it-IT" b="1" dirty="0">
                <a:solidFill>
                  <a:srgbClr val="000000"/>
                </a:solidFill>
              </a:rPr>
              <a:t>LAUREA  TRIENNALE </a:t>
            </a:r>
            <a:br>
              <a:rPr lang="it-IT" b="1" dirty="0">
                <a:solidFill>
                  <a:srgbClr val="000000"/>
                </a:solidFill>
              </a:rPr>
            </a:br>
            <a:r>
              <a:rPr lang="it-IT" b="1" dirty="0">
                <a:solidFill>
                  <a:srgbClr val="000000"/>
                </a:solidFill>
              </a:rPr>
              <a:t>O  QUINQUENNALE ? </a:t>
            </a:r>
            <a:br>
              <a:rPr lang="it-IT" b="1" dirty="0">
                <a:solidFill>
                  <a:srgbClr val="000000"/>
                </a:solidFill>
              </a:rPr>
            </a:b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00200"/>
            <a:ext cx="8640763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it-IT" sz="1200" b="1" dirty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b="1" dirty="0">
                <a:solidFill>
                  <a:schemeClr val="folHlink"/>
                </a:solidFill>
              </a:rPr>
              <a:t>   </a:t>
            </a:r>
            <a:r>
              <a:rPr lang="it-IT" sz="3600" b="1" dirty="0">
                <a:solidFill>
                  <a:srgbClr val="000000"/>
                </a:solidFill>
                <a:latin typeface="Arial" charset="0"/>
              </a:rPr>
              <a:t>D.P.R. 5 giugno 2001 n. 328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it-IT" sz="2400" i="1" dirty="0">
                <a:solidFill>
                  <a:srgbClr val="000000"/>
                </a:solidFill>
                <a:latin typeface="Arial" charset="0"/>
              </a:rPr>
              <a:t>(G.U. 17 agosto 2001 S.O. 190)</a:t>
            </a:r>
            <a:br>
              <a:rPr lang="it-IT" sz="2800" b="1" dirty="0">
                <a:solidFill>
                  <a:srgbClr val="000000"/>
                </a:solidFill>
                <a:latin typeface="Arial" charset="0"/>
              </a:rPr>
            </a:br>
            <a:endParaRPr lang="it-IT" sz="2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it-IT" sz="2800" i="1" dirty="0">
                <a:solidFill>
                  <a:srgbClr val="000000"/>
                </a:solidFill>
                <a:latin typeface="Arial" charset="0"/>
              </a:rPr>
              <a:t>Modifiche ed integrazioni della disciplina all’esame di Stato e delle relative prove per l’esercizio di talune professioni, nonché della disciplina dei relativi ordinamenti.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193088"/>
      </p:ext>
    </p:extLst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br>
              <a:rPr lang="it-IT" sz="27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it-IT" sz="27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PROFESSIONE DI CHIMICO</a:t>
            </a:r>
            <a:br>
              <a:rPr lang="it-IT" sz="2700" i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it-IT" sz="2700" i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Art. 35</a:t>
            </a:r>
            <a:br>
              <a:rPr lang="it-IT" sz="2700" i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r>
              <a:rPr lang="it-IT" sz="2700" i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(Sezioni e titoli professionali)</a:t>
            </a:r>
            <a:br>
              <a:rPr lang="it-IT" sz="2700" i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endParaRPr lang="it-IT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1. Nell'albo professionale dell'ordine dei chimici sono istituite la sezione A e la sezione B.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2. Agli iscritti nella sezione A spetta il titolo professionale di </a:t>
            </a:r>
            <a:r>
              <a:rPr lang="it-IT" b="1" i="1" dirty="0">
                <a:solidFill>
                  <a:srgbClr val="000000"/>
                </a:solidFill>
                <a:latin typeface="Arial" charset="0"/>
              </a:rPr>
              <a:t>chimico</a:t>
            </a:r>
            <a:r>
              <a:rPr lang="it-IT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3. Agli iscritti nella sezione B spetta il titolo professionale di </a:t>
            </a:r>
            <a:r>
              <a:rPr lang="it-IT" b="1" i="1" dirty="0">
                <a:solidFill>
                  <a:srgbClr val="000000"/>
                </a:solidFill>
                <a:latin typeface="Arial" charset="0"/>
              </a:rPr>
              <a:t>chimico iunior</a:t>
            </a:r>
            <a:r>
              <a:rPr lang="it-IT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4. L'iscrizione all'albo professionale dei chimici è accompagnata, rispettivamente, dalle dizioni: "</a:t>
            </a:r>
            <a:r>
              <a:rPr lang="it-IT" i="1" dirty="0">
                <a:solidFill>
                  <a:srgbClr val="000000"/>
                </a:solidFill>
                <a:latin typeface="Arial" charset="0"/>
              </a:rPr>
              <a:t>Sezione dei chimici</a:t>
            </a:r>
            <a:r>
              <a:rPr lang="it-IT" dirty="0">
                <a:solidFill>
                  <a:srgbClr val="000000"/>
                </a:solidFill>
                <a:latin typeface="Arial" charset="0"/>
              </a:rPr>
              <a:t>", "</a:t>
            </a:r>
            <a:r>
              <a:rPr lang="it-IT" i="1" dirty="0">
                <a:solidFill>
                  <a:srgbClr val="000000"/>
                </a:solidFill>
                <a:latin typeface="Arial" charset="0"/>
              </a:rPr>
              <a:t>Sezione dei chimici </a:t>
            </a:r>
            <a:r>
              <a:rPr lang="it-IT" i="1" dirty="0" err="1">
                <a:solidFill>
                  <a:srgbClr val="000000"/>
                </a:solidFill>
                <a:latin typeface="Arial" charset="0"/>
              </a:rPr>
              <a:t>iuniores</a:t>
            </a:r>
            <a:r>
              <a:rPr lang="it-IT" i="1" dirty="0">
                <a:solidFill>
                  <a:srgbClr val="000000"/>
                </a:solidFill>
                <a:latin typeface="Arial" charset="0"/>
              </a:rPr>
              <a:t>".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250819"/>
      </p:ext>
    </p:extLst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88913"/>
            <a:ext cx="8686800" cy="60594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1800" b="1" i="1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i="1" dirty="0">
                <a:solidFill>
                  <a:srgbClr val="000000"/>
                </a:solidFill>
                <a:latin typeface="Arial" charset="0"/>
              </a:rPr>
              <a:t>Art. 36</a:t>
            </a:r>
            <a:br>
              <a:rPr lang="it-IT" sz="2800" i="1" dirty="0">
                <a:solidFill>
                  <a:srgbClr val="000000"/>
                </a:solidFill>
                <a:latin typeface="Arial" charset="0"/>
              </a:rPr>
            </a:br>
            <a:r>
              <a:rPr lang="it-IT" sz="2800" i="1" dirty="0">
                <a:solidFill>
                  <a:srgbClr val="000000"/>
                </a:solidFill>
                <a:latin typeface="Arial" charset="0"/>
              </a:rPr>
              <a:t>(Attività professionali)</a:t>
            </a:r>
          </a:p>
          <a:p>
            <a:pPr algn="ctr" eaLnBrk="1" hangingPunct="1">
              <a:lnSpc>
                <a:spcPct val="90000"/>
              </a:lnSpc>
              <a:defRPr/>
            </a:pPr>
            <a:endParaRPr lang="it-IT" sz="2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it-IT" b="1" dirty="0">
                <a:solidFill>
                  <a:srgbClr val="000000"/>
                </a:solidFill>
                <a:latin typeface="Arial" charset="0"/>
              </a:rPr>
              <a:t>ezione A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,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   ai sensi e per gli effetti di cui all'articolo 1, comma 2, restando immutate le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riserve e attribuzioni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già stabilite dalla vigente normativa, oltre alle attività indicate nel comma 2,</a:t>
            </a:r>
            <a:r>
              <a:rPr lang="it-IT" sz="2800" i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in particolare</a:t>
            </a:r>
            <a:r>
              <a:rPr lang="it-IT" sz="2800" i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le attività che implicano l'uso di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metodologie innovative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o sperimentali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, quali: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4927283"/>
      </p:ext>
    </p:extLst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913"/>
            <a:ext cx="8229600" cy="5942012"/>
          </a:xfrm>
        </p:spPr>
        <p:txBody>
          <a:bodyPr>
            <a:normAutofit/>
          </a:bodyPr>
          <a:lstStyle/>
          <a:p>
            <a:pPr marL="538163" indent="-538163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1600" b="1" dirty="0">
              <a:solidFill>
                <a:schemeClr val="folHlink"/>
              </a:solidFill>
            </a:endParaRPr>
          </a:p>
          <a:p>
            <a:pPr marL="538163" indent="-538163" eaLnBrk="1" hangingPunct="1">
              <a:lnSpc>
                <a:spcPct val="90000"/>
              </a:lnSpc>
              <a:defRPr/>
            </a:pPr>
            <a:endParaRPr lang="it-IT" sz="2800" b="1" dirty="0"/>
          </a:p>
          <a:p>
            <a:pPr marL="538163" indent="-538163" eaLnBrk="1" hangingPunct="1">
              <a:lnSpc>
                <a:spcPct val="90000"/>
              </a:lnSpc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a) analisi chimiche con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qualunque metodo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e a   qualunque scopo destinate, su sostanze o materiali di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qualsiasi provenienza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anche con metodi innovativi e loro validazione. Relative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certificazioni, pareri, giudizi o classificazioni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;</a:t>
            </a:r>
            <a:br>
              <a:rPr lang="it-IT" sz="2800" dirty="0">
                <a:solidFill>
                  <a:srgbClr val="000000"/>
                </a:solidFill>
                <a:latin typeface="Arial" charset="0"/>
              </a:rPr>
            </a:br>
            <a:endParaRPr lang="it-IT" sz="2800" dirty="0">
              <a:solidFill>
                <a:srgbClr val="000000"/>
              </a:solidFill>
              <a:latin typeface="Arial" charset="0"/>
            </a:endParaRPr>
          </a:p>
          <a:p>
            <a:pPr marL="538163" indent="-538163" eaLnBrk="1" hangingPunct="1">
              <a:lnSpc>
                <a:spcPct val="90000"/>
              </a:lnSpc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b)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direzione di laboratori chimici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la cui attività consista anche nelle analisi chimiche di cui alla </a:t>
            </a:r>
            <a:r>
              <a:rPr lang="it-IT" sz="2800" dirty="0" err="1">
                <a:solidFill>
                  <a:srgbClr val="000000"/>
                </a:solidFill>
                <a:latin typeface="Arial" charset="0"/>
              </a:rPr>
              <a:t>lett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. a);</a:t>
            </a:r>
            <a:br>
              <a:rPr lang="it-IT" sz="2800" dirty="0">
                <a:solidFill>
                  <a:srgbClr val="000000"/>
                </a:solidFill>
                <a:latin typeface="Arial" charset="0"/>
              </a:rPr>
            </a:br>
            <a:endParaRPr lang="it-IT" sz="2800" dirty="0">
              <a:solidFill>
                <a:srgbClr val="000000"/>
              </a:solidFill>
              <a:latin typeface="Arial" charset="0"/>
            </a:endParaRPr>
          </a:p>
          <a:p>
            <a:pPr marL="538163" indent="-538163" eaLnBrk="1" hangingPunct="1">
              <a:lnSpc>
                <a:spcPct val="90000"/>
              </a:lnSpc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c)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studio e messa a punto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di processi chimici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; </a:t>
            </a:r>
          </a:p>
          <a:p>
            <a:pPr marL="538163" indent="-538163" eaLnBrk="1" hangingPunct="1">
              <a:lnSpc>
                <a:spcPct val="90000"/>
              </a:lnSpc>
              <a:defRPr/>
            </a:pPr>
            <a:endParaRPr lang="it-IT" sz="2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2852866"/>
      </p:ext>
    </p:extLst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913"/>
            <a:ext cx="8229600" cy="59420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d)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progettazione e realizzazione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di laboratori chimici e di impianti chimici industriali, compresi gli impianti pilota, per la lavorazione di prodotti alimentari, di depurazione, di smaltimento rifiuti, antinquinamento; compilazione dei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progetti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preventivi, direzione dei lavori, avviamento, consegne, collaudo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;</a:t>
            </a:r>
            <a:br>
              <a:rPr lang="it-IT" sz="2800" dirty="0">
                <a:solidFill>
                  <a:srgbClr val="000000"/>
                </a:solidFill>
                <a:latin typeface="Arial" charset="0"/>
              </a:rPr>
            </a:br>
            <a:endParaRPr lang="it-IT" sz="2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e)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verifiche di pericolosità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o non pericolosità di sostanze chimiche infiammabili, nocive, corrosive, irritanti, tossiche contenute o presenti in recipienti, reattori, contenitori adibiti a trasporto, magazzini di deposito,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reparti di produzione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e in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qualsiasi ambiente di vita e di lavoro.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b="1" dirty="0">
              <a:latin typeface="Arial" charset="0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255430"/>
      </p:ext>
    </p:extLst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8913"/>
            <a:ext cx="8686800" cy="60594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it-IT" sz="2800" b="1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b="1" dirty="0"/>
              <a:t>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b="1" dirty="0">
                <a:solidFill>
                  <a:srgbClr val="000000"/>
                </a:solidFill>
                <a:latin typeface="Arial" charset="0"/>
              </a:rPr>
              <a:t>Sezione B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  ai sensi e per gli effetti di cui all'articolo 1, comma 2, restando immutate le riserve e attribuzioni già stabilite dalla vigente normativa, le attività che implicano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l'uso di metodologie standardizzate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, quali: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it-IT" sz="2800" dirty="0">
              <a:solidFill>
                <a:schemeClr val="folHlink"/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616626"/>
      </p:ext>
    </p:extLst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333375"/>
            <a:ext cx="8229600" cy="5797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it-IT" sz="28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a) analisi chimiche di ogni specie (ossia le analisi rivolte alla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determinazione della composizione qualitativa o quantitativa della materia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, quale che sia il metodo di indagine usato),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eseguite secondo procedure standardizzate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da indicare nel certificato (metodi ufficiali o standard riconosciuti e pubblicati);</a:t>
            </a:r>
            <a:br>
              <a:rPr lang="it-IT" sz="2800" dirty="0">
                <a:solidFill>
                  <a:srgbClr val="000000"/>
                </a:solidFill>
                <a:latin typeface="Arial" charset="0"/>
              </a:rPr>
            </a:br>
            <a:endParaRPr lang="it-IT" sz="2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b)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direzione di laboratori chimici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la cui attività consiste nelle analisi chimiche di cui alla lettera a);</a:t>
            </a:r>
            <a:r>
              <a:rPr lang="it-IT" sz="2800" dirty="0">
                <a:solidFill>
                  <a:srgbClr val="000000"/>
                </a:solidFill>
              </a:rPr>
              <a:t> </a:t>
            </a:r>
            <a:endParaRPr lang="it-IT" sz="2800" b="1" dirty="0">
              <a:solidFill>
                <a:srgbClr val="000000"/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618301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A0C4F0-2130-FB46-8A5D-42B987C12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Normativa 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148991-C202-F647-B76D-4F5BC8E8C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>
                <a:solidFill>
                  <a:schemeClr val="accent2">
                    <a:lumMod val="75000"/>
                  </a:schemeClr>
                </a:solidFill>
              </a:rPr>
              <a:t>Legge 11 gennaio 2018 n. 3</a:t>
            </a:r>
          </a:p>
          <a:p>
            <a:r>
              <a:rPr lang="it-IT"/>
              <a:t>D.Lgs del Capo provvisorio dello stato 13 settembre 1946 n. 233</a:t>
            </a:r>
          </a:p>
          <a:p>
            <a:r>
              <a:rPr lang="it-IT"/>
              <a:t>DPR 5 aprile 1950 n. 221</a:t>
            </a:r>
          </a:p>
          <a:p>
            <a:r>
              <a:rPr lang="it-IT"/>
              <a:t>Regio decreto 1 marzo 1928 n. 842</a:t>
            </a:r>
          </a:p>
          <a:p>
            <a:r>
              <a:rPr lang="it-IT"/>
              <a:t>Legge 17 aprile 1956 n. 561</a:t>
            </a:r>
          </a:p>
          <a:p>
            <a:r>
              <a:rPr lang="it-IT"/>
              <a:t>DPR 5 giugno 2001 n. 328 </a:t>
            </a:r>
          </a:p>
          <a:p>
            <a:r>
              <a:rPr lang="it-IT">
                <a:solidFill>
                  <a:schemeClr val="accent2">
                    <a:lumMod val="75000"/>
                  </a:schemeClr>
                </a:solidFill>
              </a:rPr>
              <a:t>DMS 23 marzo 2018</a:t>
            </a:r>
          </a:p>
          <a:p>
            <a:r>
              <a:rPr lang="it-IT">
                <a:solidFill>
                  <a:schemeClr val="accent2">
                    <a:lumMod val="75000"/>
                  </a:schemeClr>
                </a:solidFill>
              </a:rPr>
              <a:t>Regolamento 5 giugno 2018 n. 128</a:t>
            </a:r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3D68B13-BBE3-0A48-84B1-4F780739F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09AFFA4-B1AD-9B48-B150-7060E03F8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848081"/>
      </p:ext>
    </p:extLst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404813"/>
            <a:ext cx="8229600" cy="5726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it-IT" sz="2400" b="1" dirty="0"/>
          </a:p>
          <a:p>
            <a:pPr eaLnBrk="1" hangingPunct="1">
              <a:lnSpc>
                <a:spcPct val="90000"/>
              </a:lnSpc>
              <a:defRPr/>
            </a:pPr>
            <a:endParaRPr lang="it-IT" sz="28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c) </a:t>
            </a:r>
            <a:r>
              <a:rPr lang="it-IT" b="1" dirty="0">
                <a:solidFill>
                  <a:srgbClr val="000000"/>
                </a:solidFill>
                <a:latin typeface="Arial" charset="0"/>
              </a:rPr>
              <a:t>consulenze e pareri</a:t>
            </a:r>
            <a:r>
              <a:rPr lang="it-IT" dirty="0">
                <a:solidFill>
                  <a:srgbClr val="000000"/>
                </a:solidFill>
                <a:latin typeface="Arial" charset="0"/>
              </a:rPr>
              <a:t> in materia di chimica pura ed applicata; </a:t>
            </a:r>
            <a:r>
              <a:rPr lang="it-IT" b="1" dirty="0">
                <a:solidFill>
                  <a:srgbClr val="000000"/>
                </a:solidFill>
                <a:latin typeface="Arial" charset="0"/>
              </a:rPr>
              <a:t>interventi sulla produzione</a:t>
            </a:r>
            <a:r>
              <a:rPr lang="it-IT" dirty="0">
                <a:solidFill>
                  <a:srgbClr val="000000"/>
                </a:solidFill>
                <a:latin typeface="Arial" charset="0"/>
              </a:rPr>
              <a:t> di attività industriali chimiche e merceologiche;</a:t>
            </a:r>
            <a:br>
              <a:rPr lang="it-IT" dirty="0">
                <a:solidFill>
                  <a:srgbClr val="000000"/>
                </a:solidFill>
                <a:latin typeface="Arial" charset="0"/>
              </a:rPr>
            </a:br>
            <a:endParaRPr lang="it-IT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d) </a:t>
            </a:r>
            <a:r>
              <a:rPr lang="it-IT" b="1" dirty="0">
                <a:solidFill>
                  <a:srgbClr val="000000"/>
                </a:solidFill>
                <a:latin typeface="Arial" charset="0"/>
              </a:rPr>
              <a:t>inventari e consegne</a:t>
            </a:r>
            <a:r>
              <a:rPr lang="it-IT" dirty="0">
                <a:solidFill>
                  <a:srgbClr val="000000"/>
                </a:solidFill>
                <a:latin typeface="Arial" charset="0"/>
              </a:rPr>
              <a:t> di impianti industriali per gli aspetti chimici, impianti pilota, laboratori chimici, prodotti lavorati, prodotti semilavorati e merci in genere;</a:t>
            </a:r>
            <a:br>
              <a:rPr lang="it-IT" b="1" dirty="0">
                <a:solidFill>
                  <a:srgbClr val="000000"/>
                </a:solidFill>
                <a:latin typeface="Arial" charset="0"/>
              </a:rPr>
            </a:br>
            <a:endParaRPr lang="it-IT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832860"/>
      </p:ext>
    </p:extLst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6712"/>
            <a:ext cx="8229600" cy="5184576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it-IT" sz="2000" b="1" dirty="0"/>
          </a:p>
          <a:p>
            <a:pPr eaLnBrk="1" hangingPunct="1">
              <a:lnSpc>
                <a:spcPct val="80000"/>
              </a:lnSpc>
              <a:defRPr/>
            </a:pPr>
            <a:endParaRPr lang="it-IT" sz="2800" b="1" dirty="0"/>
          </a:p>
          <a:p>
            <a:pPr eaLnBrk="1" hangingPunct="1">
              <a:lnSpc>
                <a:spcPct val="80000"/>
              </a:lnSpc>
              <a:defRPr/>
            </a:pPr>
            <a:endParaRPr lang="it-IT" sz="28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e)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consulenze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per l'implementazione o il miglioramento di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sistemi di qualità aziendali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per gli aspetti chimici nonché il conseguimento di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certificazioni o dichiarazioni di conformità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; giudizi sulla qualità di merci o prodotti e interventi allo scopo di migliorare la qualità o eliminarne i difetti;</a:t>
            </a:r>
            <a:br>
              <a:rPr lang="it-IT" sz="2800" dirty="0">
                <a:solidFill>
                  <a:srgbClr val="000000"/>
                </a:solidFill>
                <a:latin typeface="Arial" charset="0"/>
              </a:rPr>
            </a:br>
            <a:endParaRPr lang="it-IT" sz="2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br>
              <a:rPr lang="it-IT" sz="2000" b="1" dirty="0">
                <a:solidFill>
                  <a:schemeClr val="folHlink"/>
                </a:solidFill>
              </a:rPr>
            </a:br>
            <a:endParaRPr lang="it-IT" sz="2000" b="1" dirty="0">
              <a:solidFill>
                <a:schemeClr val="folHlink"/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1118114"/>
      </p:ext>
    </p:extLst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581650"/>
          </a:xfrm>
        </p:spPr>
        <p:txBody>
          <a:bodyPr/>
          <a:lstStyle/>
          <a:p>
            <a:pPr eaLnBrk="1" hangingPunct="1">
              <a:defRPr/>
            </a:pPr>
            <a:endParaRPr lang="it-IT" sz="2800" b="1" dirty="0"/>
          </a:p>
          <a:p>
            <a:pPr eaLnBrk="1" hangingPunct="1"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f) assunzione della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responsabilità tecnica di impianti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di produzione, di depurazione, di smaltimento rifiuti, utilizzo di gas tossici, </a:t>
            </a:r>
            <a:r>
              <a:rPr lang="it-IT" sz="2800" dirty="0" err="1">
                <a:solidFill>
                  <a:srgbClr val="000000"/>
                </a:solidFill>
                <a:latin typeface="Arial" charset="0"/>
              </a:rPr>
              <a:t>ecc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; trattamenti di </a:t>
            </a:r>
            <a:r>
              <a:rPr lang="it-IT" sz="2800" dirty="0" err="1">
                <a:solidFill>
                  <a:srgbClr val="000000"/>
                </a:solidFill>
                <a:latin typeface="Arial" charset="0"/>
              </a:rPr>
              <a:t>demetallizzazione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dei vini con ferrocianuro di potassio secondo quanto previsto dal decreto del Ministro per l'agricoltura e foreste di concerto con il Ministro della sanità del 5 settembre 1967, n. 354 pubblicato nella Gazzetta Ufficiale n. 236 del 1967;</a:t>
            </a: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205076"/>
      </p:ext>
    </p:extLst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it-IT" sz="1800" b="1" dirty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>
                <a:solidFill>
                  <a:srgbClr val="000000"/>
                </a:solidFill>
                <a:latin typeface="Arial" charset="0"/>
              </a:rPr>
              <a:t>g) consulenze e pareri in materia di </a:t>
            </a:r>
            <a:r>
              <a:rPr lang="it-IT" sz="2400" b="1" dirty="0">
                <a:solidFill>
                  <a:srgbClr val="000000"/>
                </a:solidFill>
                <a:latin typeface="Arial" charset="0"/>
              </a:rPr>
              <a:t>prevenzione incendi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; conseguimento delle certificazioni ed autorizzazioni di cui alla legge 7 dicembre 1984, n. 818 e decreto ministeriale 25 marzo 1985 pubblicato nel </a:t>
            </a:r>
            <a:r>
              <a:rPr lang="it-IT" sz="2400" dirty="0" err="1">
                <a:solidFill>
                  <a:srgbClr val="000000"/>
                </a:solidFill>
                <a:latin typeface="Arial" charset="0"/>
              </a:rPr>
              <a:t>s.o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. alla Gazzetta Ufficiale n. 95 del 22 aprile 1985;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>
                <a:solidFill>
                  <a:srgbClr val="000000"/>
                </a:solidFill>
                <a:latin typeface="Arial" charset="0"/>
              </a:rPr>
              <a:t>h) </a:t>
            </a:r>
            <a:r>
              <a:rPr lang="it-IT" sz="2400" dirty="0">
                <a:solidFill>
                  <a:srgbClr val="000000"/>
                </a:solidFill>
                <a:effectLst/>
                <a:latin typeface="Arial" charset="0"/>
              </a:rPr>
              <a:t>verifica di impianti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 ai sensi della legge 5 marzo 1990, n. 46; (norme per la sicurezza degli impianti)</a:t>
            </a:r>
            <a:br>
              <a:rPr lang="it-IT" sz="2400" dirty="0">
                <a:solidFill>
                  <a:srgbClr val="000000"/>
                </a:solidFill>
                <a:latin typeface="Arial" charset="0"/>
              </a:rPr>
            </a:br>
            <a:endParaRPr lang="it-IT" sz="24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>
                <a:solidFill>
                  <a:srgbClr val="000000"/>
                </a:solidFill>
                <a:latin typeface="Arial" charset="0"/>
              </a:rPr>
              <a:t>i) </a:t>
            </a:r>
            <a:r>
              <a:rPr lang="it-IT" sz="2400" b="1" dirty="0">
                <a:solidFill>
                  <a:srgbClr val="000000"/>
                </a:solidFill>
                <a:latin typeface="Arial" charset="0"/>
              </a:rPr>
              <a:t>consulenze in materia di sicurezza e igiene sul lavoro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, relativamente agli aspetti chimici; assunzione di responsabilità quale </a:t>
            </a:r>
            <a:r>
              <a:rPr lang="it-IT" sz="2400" b="1" dirty="0">
                <a:solidFill>
                  <a:srgbClr val="000000"/>
                </a:solidFill>
                <a:latin typeface="Arial" charset="0"/>
              </a:rPr>
              <a:t>responsabile della sicurezza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 di sensi del decreto legislativo 81/2008;</a:t>
            </a:r>
            <a:br>
              <a:rPr lang="it-IT" sz="2400" dirty="0">
                <a:latin typeface="Arial" charset="0"/>
              </a:rPr>
            </a:br>
            <a:endParaRPr lang="it-IT" sz="20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900" dirty="0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D0EE0ADC-8441-4BCD-9BE0-CFD32AF4755B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59075"/>
      </p:ext>
    </p:extLst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581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it-IT" sz="28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l) misure ed analisi di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rumore ed inquinamento elettromagnetico;</a:t>
            </a:r>
            <a:br>
              <a:rPr lang="it-IT" sz="2800" b="1" dirty="0">
                <a:solidFill>
                  <a:srgbClr val="000000"/>
                </a:solidFill>
                <a:latin typeface="Arial" charset="0"/>
              </a:rPr>
            </a:br>
            <a:endParaRPr lang="it-IT" sz="2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m)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accertamenti e verifiche su navi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relativamente agli aspetti chimici; rilascio del certificato di non pericolosità per le navi;</a:t>
            </a:r>
            <a:br>
              <a:rPr lang="it-IT" sz="2800" dirty="0">
                <a:solidFill>
                  <a:srgbClr val="000000"/>
                </a:solidFill>
                <a:latin typeface="Arial" charset="0"/>
              </a:rPr>
            </a:br>
            <a:endParaRPr lang="it-IT" sz="2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n) indagini e analisi chimiche relative alla </a:t>
            </a:r>
            <a:r>
              <a:rPr lang="it-IT" sz="2800" b="1" dirty="0">
                <a:solidFill>
                  <a:srgbClr val="000000"/>
                </a:solidFill>
                <a:latin typeface="Arial" charset="0"/>
              </a:rPr>
              <a:t>conservazione dei beni culturali e ambientali</a:t>
            </a:r>
            <a:r>
              <a:rPr lang="it-IT" sz="28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ordine provinciale dei chimici e fisici di modena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393353"/>
      </p:ext>
    </p:extLst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it-IT" sz="4000" b="1" dirty="0">
                <a:solidFill>
                  <a:srgbClr val="000000"/>
                </a:solidFill>
                <a:latin typeface="Arno Pro Caption"/>
              </a:rPr>
              <a:t>RIFORMA DELL’ORDINE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>
                <a:solidFill>
                  <a:srgbClr val="000000"/>
                </a:solidFill>
              </a:rPr>
              <a:t>DPR 137 DEL 7 AGOSTO 2012</a:t>
            </a:r>
          </a:p>
          <a:p>
            <a:r>
              <a:rPr lang="it-IT" sz="2400" b="1" dirty="0">
                <a:solidFill>
                  <a:srgbClr val="000000"/>
                </a:solidFill>
              </a:rPr>
              <a:t>PROFESSIONE REGOLAMENTATA E PROFESSIONISTA</a:t>
            </a:r>
          </a:p>
          <a:p>
            <a:r>
              <a:rPr lang="it-IT" sz="2400" b="1" dirty="0">
                <a:solidFill>
                  <a:srgbClr val="000000"/>
                </a:solidFill>
              </a:rPr>
              <a:t>RESTA FERMO L’ESAME DI STATO PER L’ ACCESSO</a:t>
            </a:r>
          </a:p>
          <a:p>
            <a:r>
              <a:rPr lang="it-IT" sz="2400" b="1" dirty="0">
                <a:solidFill>
                  <a:srgbClr val="000000"/>
                </a:solidFill>
              </a:rPr>
              <a:t>UNICO ALBO NAZIONALE</a:t>
            </a:r>
          </a:p>
          <a:p>
            <a:r>
              <a:rPr lang="it-IT" sz="2400" b="1" dirty="0">
                <a:solidFill>
                  <a:srgbClr val="000000"/>
                </a:solidFill>
              </a:rPr>
              <a:t>PREVISTO L’OBBLIGO DI FORMAZIONE CONTINUA</a:t>
            </a:r>
          </a:p>
          <a:p>
            <a:r>
              <a:rPr lang="it-IT" sz="2400" b="1" dirty="0">
                <a:solidFill>
                  <a:srgbClr val="000000"/>
                </a:solidFill>
              </a:rPr>
              <a:t>PREVISTO IL TIROCINIO PER L’ ACCESSO ALLA PROFESSIONE</a:t>
            </a:r>
          </a:p>
          <a:p>
            <a:r>
              <a:rPr lang="it-IT" sz="2400" b="1" dirty="0">
                <a:solidFill>
                  <a:srgbClr val="000000"/>
                </a:solidFill>
              </a:rPr>
              <a:t>COMPENSO PATTUITO PER ISCRITTO PER CONSULENZE</a:t>
            </a:r>
          </a:p>
          <a:p>
            <a:r>
              <a:rPr lang="it-IT" sz="2400" b="1" dirty="0">
                <a:solidFill>
                  <a:srgbClr val="000000"/>
                </a:solidFill>
              </a:rPr>
              <a:t>STIPULA DI IDONEA ASSICURAZIONE A TUTELA DEL CLIENTE</a:t>
            </a:r>
          </a:p>
          <a:p>
            <a:r>
              <a:rPr lang="it-IT" sz="2400" b="1" dirty="0">
                <a:solidFill>
                  <a:srgbClr val="000000"/>
                </a:solidFill>
              </a:rPr>
              <a:t>ISTITUZIONE DI CONSIGLI DI DISCIPLINA</a:t>
            </a:r>
          </a:p>
          <a:p>
            <a:r>
              <a:rPr lang="it-IT" sz="2400" b="1" dirty="0">
                <a:solidFill>
                  <a:srgbClr val="000000"/>
                </a:solidFill>
              </a:rPr>
              <a:t>PUBBLICITA’ INFORMATIVA LIBERA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5498627"/>
      </p:ext>
    </p:extLst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C741A3-7A91-1B4A-998C-A31439276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  <a:cs typeface="Arial" pitchFamily="34" charset="0"/>
              </a:rPr>
              <a:t>Mercato del Lavoro</a:t>
            </a:r>
            <a:br>
              <a:rPr lang="it-IT" b="1" dirty="0">
                <a:solidFill>
                  <a:srgbClr val="000000"/>
                </a:solidFill>
                <a:latin typeface="Arno Pro Caption" pitchFamily="18" charset="0"/>
                <a:cs typeface="Arial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385067-C4EF-5A43-AD86-9AFFE0905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  <a:cs typeface="Times New Roman" pitchFamily="18" charset="0"/>
              </a:rPr>
              <a:t>In Italia la chimica impiega circa 110 mila lavoratori, pari al 10% dell’occupazione settoriale europea.</a:t>
            </a:r>
          </a:p>
          <a:p>
            <a:pPr>
              <a:buFont typeface="Wingdings" pitchFamily="2" charset="2"/>
              <a:buChar char="Ø"/>
            </a:pPr>
            <a:endParaRPr lang="it-IT" b="1" dirty="0">
              <a:solidFill>
                <a:srgbClr val="000000"/>
              </a:solidFill>
              <a:latin typeface="Arno Pro Captio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  <a:cs typeface="Times New Roman" pitchFamily="18" charset="0"/>
              </a:rPr>
              <a:t>I dati presentati da </a:t>
            </a:r>
            <a:r>
              <a:rPr lang="it-IT" b="1" dirty="0" err="1">
                <a:solidFill>
                  <a:srgbClr val="000000"/>
                </a:solidFill>
                <a:latin typeface="Arno Pro Caption" pitchFamily="18" charset="0"/>
                <a:cs typeface="Times New Roman" pitchFamily="18" charset="0"/>
              </a:rPr>
              <a:t>Federchimica</a:t>
            </a:r>
            <a:r>
              <a:rPr lang="it-IT" b="1" dirty="0">
                <a:solidFill>
                  <a:srgbClr val="000000"/>
                </a:solidFill>
                <a:latin typeface="Arno Pro Caption" pitchFamily="18" charset="0"/>
                <a:cs typeface="Times New Roman" pitchFamily="18" charset="0"/>
              </a:rPr>
              <a:t> leggono un 95% di addetti con contratto a tempo indeterminato e il 72% delle assunzioni è stabile, circa per il 46% avviene direttamente e per il 26% si passa da contratto a tempo determinato a contratto a tempo indeterminato.</a:t>
            </a:r>
          </a:p>
          <a:p>
            <a:endParaRPr lang="it-IT" b="1" dirty="0">
              <a:solidFill>
                <a:srgbClr val="000000"/>
              </a:solidFill>
              <a:latin typeface="Arno Pro Captio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  <a:cs typeface="Times New Roman" pitchFamily="18" charset="0"/>
              </a:rPr>
              <a:t> La presenza di laureati è decisamente maggiore che nel totale dell’industria e soprattutto chiede giovani.</a:t>
            </a:r>
            <a:endParaRPr lang="it-IT" b="1" baseline="-25000" dirty="0">
              <a:solidFill>
                <a:srgbClr val="000000"/>
              </a:solidFill>
              <a:latin typeface="Arno Pro Caption" pitchFamily="18" charset="0"/>
              <a:cs typeface="Times New Roman" pitchFamily="18" charset="0"/>
            </a:endParaRPr>
          </a:p>
          <a:p>
            <a:endParaRPr lang="it-IT" dirty="0">
              <a:solidFill>
                <a:srgbClr val="000000"/>
              </a:solidFill>
            </a:endParaRP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13A8B77-7C64-664E-9114-1138E51F0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7621B98-DBCA-5C4E-9698-F975B90DF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4538303"/>
      </p:ext>
    </p:extLst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A64DDE-13F6-A742-9648-991335E52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  <a:cs typeface="Arial" pitchFamily="34" charset="0"/>
              </a:rPr>
              <a:t>Mercato del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E539E0-4BA5-434A-989A-E0551C76B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ct val="50000"/>
              </a:spcBef>
              <a:buSzPct val="100000"/>
              <a:buFont typeface="Arno Pro Caption" pitchFamily="18" charset="0"/>
              <a:buChar char="◆"/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Il 47% degli assunti ha meno di 30 anni</a:t>
            </a:r>
          </a:p>
          <a:p>
            <a:pPr>
              <a:spcBef>
                <a:spcPct val="50000"/>
              </a:spcBef>
              <a:buSzPct val="100000"/>
              <a:buFont typeface="Arno Pro Caption" pitchFamily="18" charset="0"/>
              <a:buChar char="◆"/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 Il 53% non ha avuto precedenti esperienze lavorative</a:t>
            </a:r>
          </a:p>
          <a:p>
            <a:pPr lvl="0">
              <a:spcBef>
                <a:spcPct val="50000"/>
              </a:spcBef>
              <a:buSzPct val="100000"/>
              <a:buFont typeface="Arno Pro Caption" pitchFamily="18" charset="0"/>
              <a:buChar char="◆"/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 Il settore attiva circa 2000 stage</a:t>
            </a:r>
          </a:p>
          <a:p>
            <a:pPr lvl="0">
              <a:spcBef>
                <a:spcPct val="50000"/>
              </a:spcBef>
              <a:buSzPct val="100000"/>
              <a:buFont typeface="Arno Pro Caption" pitchFamily="18" charset="0"/>
              <a:buChar char="◆"/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 Tirocinanti sono accolti soprattutto nelle grandi aziende, ma una quota di circa il 38 % va nelle piccole e medie imprese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D89ABDD-0037-674F-B253-2421A3016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EE1D24D-49A2-244A-93D9-2E5A1FD25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886203"/>
      </p:ext>
    </p:extLst>
  </p:cSld>
  <p:clrMapOvr>
    <a:masterClrMapping/>
  </p:clrMapOvr>
  <p:transition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0B0627-C859-464B-99C3-1FD12256C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  <a:cs typeface="Arial" pitchFamily="34" charset="0"/>
              </a:rPr>
              <a:t>Mercato del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CDCF53-5210-484F-8E8D-00586B991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3600" b="1" dirty="0">
                <a:solidFill>
                  <a:srgbClr val="000000"/>
                </a:solidFill>
                <a:latin typeface="Arno Pro Caption" pitchFamily="18" charset="0"/>
              </a:rPr>
              <a:t>Dove   lavorano </a:t>
            </a:r>
          </a:p>
          <a:p>
            <a:pPr algn="just">
              <a:buNone/>
            </a:pPr>
            <a:endParaRPr lang="it-IT" dirty="0">
              <a:solidFill>
                <a:srgbClr val="000000"/>
              </a:solidFill>
              <a:latin typeface="Arno Pro Caption" pitchFamily="18" charset="0"/>
            </a:endParaRPr>
          </a:p>
          <a:p>
            <a:pPr algn="just"/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39%   impiego chimico e farmaceutico</a:t>
            </a:r>
          </a:p>
          <a:p>
            <a:pPr algn="just"/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32% settori industriali, utilizzatori di chimica</a:t>
            </a:r>
          </a:p>
          <a:p>
            <a:pPr algn="just"/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29%   servizi e settore pubblico 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9186F7D-81BA-9B41-8F5D-18CCF5390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BCC2452-9CDE-DF4F-9747-F581E62C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139918"/>
      </p:ext>
    </p:extLst>
  </p:cSld>
  <p:clrMapOvr>
    <a:masterClrMapping/>
  </p:clrMapOvr>
  <p:transition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C181A0-5E04-EB48-99CC-CA443B01E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  <a:cs typeface="Arial" pitchFamily="34" charset="0"/>
              </a:rPr>
              <a:t>Mercato del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C2803E-A530-0245-8F87-AF43D782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4824"/>
            <a:ext cx="7886700" cy="4351338"/>
          </a:xfrm>
        </p:spPr>
        <p:txBody>
          <a:bodyPr/>
          <a:lstStyle/>
          <a:p>
            <a:pPr algn="just"/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In Italia si stima siano attive 2800 imprese chimiche con valore di produzione intorno ai 50 miliardi di euro.</a:t>
            </a:r>
          </a:p>
          <a:p>
            <a:pPr algn="just"/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Il settore copre il 5,6% della produzione manifatturiera ma il suo ruolo va oltre questa dimensione: i prodotti chimici trovano impiego in tutti i settori industriali 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D7A93F-69BC-1B4F-9D9D-FD161C834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933F112-79AF-0741-9F60-463186736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084201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F1F03D-40B5-A746-9A82-E6398B8F9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83568"/>
          </a:xfrm>
        </p:spPr>
        <p:txBody>
          <a:bodyPr>
            <a:noAutofit/>
          </a:bodyPr>
          <a:lstStyle/>
          <a:p>
            <a:pPr algn="l"/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Legge 11 gennaio 2018 (Lorenzin)</a:t>
            </a:r>
            <a:b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2000" b="1" dirty="0"/>
              <a:t>delega al Governo in materia di sperimentazione clinica di medicinali nonché disposizioni per il riordino delle professioni sanitarie e per la dirigenza sanitaria del Ministero della salute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068A2E-6552-4F42-AEEE-A1D168A8B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55542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Capo II professioni sanitarie, art.4 riordino della disciplina degli Ordini delle professioni sanitarie</a:t>
            </a:r>
          </a:p>
          <a:p>
            <a:pPr marL="0" indent="0">
              <a:buNone/>
            </a:pPr>
            <a:r>
              <a:rPr lang="it-IT" dirty="0"/>
              <a:t>capo I, degli ordini delle professioni sanitarie</a:t>
            </a:r>
          </a:p>
          <a:p>
            <a:pPr marL="0" indent="0">
              <a:buNone/>
            </a:pPr>
            <a:r>
              <a:rPr lang="it-IT" dirty="0"/>
              <a:t>Capo II, degli albi professionali</a:t>
            </a:r>
          </a:p>
          <a:p>
            <a:pPr marL="0" indent="0">
              <a:buNone/>
            </a:pPr>
            <a:r>
              <a:rPr lang="it-IT" dirty="0"/>
              <a:t>Capo III, delle federazioni nazionali</a:t>
            </a:r>
          </a:p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Art. 8 ordinamento delle professioni di chimico e di fisico</a:t>
            </a:r>
          </a:p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 12  esercizio abusivo di una professione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0E05515-15A6-5243-BA5D-D654C33FF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086B12E-05CA-114F-9E09-E7EC8AA29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087264"/>
      </p:ext>
    </p:extLst>
  </p:cSld>
  <p:clrMapOvr>
    <a:masterClrMapping/>
  </p:clrMapOvr>
  <p:transition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643147-0C01-ED47-8765-14607F770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Professione Chimica </a:t>
            </a:r>
            <a:br>
              <a:rPr lang="it-IT" b="1" dirty="0">
                <a:solidFill>
                  <a:srgbClr val="000000"/>
                </a:solidFill>
                <a:latin typeface="Arno Pro Caption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D2DBF9-6C7F-184A-BDDD-E0C92DA13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11000</a:t>
            </a: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  circa scritti all’ALBO compresi i Fisici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    suddivisi  in  35  Ordini</a:t>
            </a:r>
          </a:p>
          <a:p>
            <a:pPr algn="just"/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Il volume reale di chi esercita la professione è di almeno 7-8 volte superiore e ciò è dovuto al fatto che la gran parte dei chimici ancor oggi non si è adeguato all’obbligo dell’iscrizione all’Ordine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8D2FC38-6464-0041-A9D0-0D1CB59AB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2B66720-BCE9-F746-A941-79FE90D46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45701"/>
      </p:ext>
    </p:extLst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CABF62-63A4-B24B-8164-6CD30C63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</a:rPr>
              <a:t>CHIMICA E CHIMICO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702D95-71E6-E942-8679-5FFBA575B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22225">
              <a:buNone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Parlare di chimica ai chimici può sembrare banale. </a:t>
            </a:r>
          </a:p>
          <a:p>
            <a:pPr indent="22225">
              <a:buNone/>
              <a:defRPr/>
            </a:pPr>
            <a:endParaRPr lang="it-IT" sz="1400" dirty="0">
              <a:solidFill>
                <a:srgbClr val="000000"/>
              </a:solidFill>
              <a:latin typeface="Arial" charset="0"/>
            </a:endParaRPr>
          </a:p>
          <a:p>
            <a:pPr indent="22225">
              <a:buNone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Invece ogni volta che si affronta l’argomento in modo sistematico ed approfondito, ci si accorge che anche NOI chimici non sempre abbiamo idee chiare sulla chimica e soprattutto sul</a:t>
            </a:r>
          </a:p>
          <a:p>
            <a:pPr indent="22225">
              <a:buNone/>
              <a:defRPr/>
            </a:pPr>
            <a:endParaRPr lang="it-IT" sz="1000" dirty="0">
              <a:solidFill>
                <a:srgbClr val="000000"/>
              </a:solidFill>
              <a:latin typeface="Arial" charset="0"/>
            </a:endParaRPr>
          </a:p>
          <a:p>
            <a:pPr indent="22225" algn="ctr">
              <a:buNone/>
              <a:defRPr/>
            </a:pPr>
            <a:r>
              <a:rPr lang="it-IT" b="1" dirty="0">
                <a:solidFill>
                  <a:srgbClr val="000000"/>
                </a:solidFill>
                <a:latin typeface="Arial" charset="0"/>
              </a:rPr>
              <a:t>MODO  DI  FARE  LA  CHIMICA </a:t>
            </a:r>
          </a:p>
          <a:p>
            <a:pPr indent="22225" algn="ctr">
              <a:buNone/>
              <a:defRPr/>
            </a:pPr>
            <a:r>
              <a:rPr lang="it-IT" b="1" dirty="0">
                <a:solidFill>
                  <a:srgbClr val="000000"/>
                </a:solidFill>
                <a:latin typeface="Arial" charset="0"/>
              </a:rPr>
              <a:t>DA  PARTE  DEI  CHIMICI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79E9F8-EB9F-F341-B7FB-0EC51E0C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7B5ADB5-9A77-104F-858D-29229E4E1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0863190"/>
      </p:ext>
    </p:extLst>
  </p:cSld>
  <p:clrMapOvr>
    <a:masterClrMapping/>
  </p:clrMapOvr>
  <p:transition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CA6B50-BBD2-0447-A27E-AE75624F2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436197"/>
          </a:xfrm>
        </p:spPr>
        <p:txBody>
          <a:bodyPr>
            <a:normAutofit/>
          </a:bodyPr>
          <a:lstStyle/>
          <a:p>
            <a:pPr marL="274638" indent="0" algn="ctr">
              <a:lnSpc>
                <a:spcPct val="80000"/>
              </a:lnSpc>
              <a:buNone/>
              <a:tabLst>
                <a:tab pos="7802563" algn="l"/>
              </a:tabLst>
              <a:defRPr/>
            </a:pPr>
            <a:r>
              <a:rPr lang="it-IT" sz="4400" b="1" dirty="0">
                <a:solidFill>
                  <a:srgbClr val="000000"/>
                </a:solidFill>
                <a:latin typeface="Arial" charset="0"/>
              </a:rPr>
              <a:t>IL MESTIERE DEL CHIMICO:</a:t>
            </a:r>
          </a:p>
          <a:p>
            <a:pPr marL="274638" indent="0" algn="ctr">
              <a:lnSpc>
                <a:spcPct val="80000"/>
              </a:lnSpc>
              <a:buNone/>
              <a:tabLst>
                <a:tab pos="7802563" algn="l"/>
              </a:tabLst>
              <a:defRPr/>
            </a:pPr>
            <a:br>
              <a:rPr lang="it-IT" sz="1800" b="1" dirty="0">
                <a:solidFill>
                  <a:srgbClr val="000000"/>
                </a:solidFill>
                <a:latin typeface="Arial" charset="0"/>
              </a:rPr>
            </a:br>
            <a:r>
              <a:rPr lang="it-IT" sz="4400" b="1" dirty="0">
                <a:solidFill>
                  <a:srgbClr val="000000"/>
                </a:solidFill>
                <a:latin typeface="Arial" charset="0"/>
              </a:rPr>
              <a:t>NON SOLO RICERCA</a:t>
            </a:r>
          </a:p>
          <a:p>
            <a:pPr marL="274638" indent="0" algn="ctr">
              <a:lnSpc>
                <a:spcPct val="80000"/>
              </a:lnSpc>
              <a:buNone/>
              <a:tabLst>
                <a:tab pos="7802563" algn="l"/>
              </a:tabLst>
              <a:defRPr/>
            </a:pPr>
            <a:r>
              <a:rPr lang="it-IT" sz="2800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274638" indent="0" algn="ctr">
              <a:lnSpc>
                <a:spcPct val="80000"/>
              </a:lnSpc>
              <a:buNone/>
              <a:tabLst>
                <a:tab pos="7802563" algn="l"/>
              </a:tabLst>
              <a:defRPr/>
            </a:pPr>
            <a:r>
              <a:rPr lang="it-IT" sz="3600" dirty="0">
                <a:solidFill>
                  <a:srgbClr val="000000"/>
                </a:solidFill>
                <a:latin typeface="Arial" charset="0"/>
              </a:rPr>
              <a:t>LA CHIMICA   E’</a:t>
            </a:r>
            <a:r>
              <a:rPr lang="it-IT" sz="1800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it-IT" sz="3600" dirty="0">
                <a:solidFill>
                  <a:srgbClr val="000000"/>
                </a:solidFill>
                <a:latin typeface="Arial" charset="0"/>
              </a:rPr>
              <a:t>UNA </a:t>
            </a:r>
          </a:p>
          <a:p>
            <a:pPr marL="274638" indent="0" algn="ctr">
              <a:lnSpc>
                <a:spcPct val="80000"/>
              </a:lnSpc>
              <a:buNone/>
              <a:tabLst>
                <a:tab pos="7802563" algn="l"/>
              </a:tabLst>
              <a:defRPr/>
            </a:pPr>
            <a:r>
              <a:rPr lang="it-IT" sz="18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it-IT" sz="1050" dirty="0">
                <a:solidFill>
                  <a:srgbClr val="000000"/>
                </a:solidFill>
                <a:latin typeface="Arial" charset="0"/>
              </a:rPr>
              <a:t>	   </a:t>
            </a:r>
            <a:r>
              <a:rPr lang="it-IT" b="1" dirty="0">
                <a:solidFill>
                  <a:srgbClr val="000000"/>
                </a:solidFill>
                <a:latin typeface="Arial" charset="0"/>
              </a:rPr>
              <a:t>SCIENZA</a:t>
            </a:r>
            <a:r>
              <a:rPr lang="it-IT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Arial" charset="0"/>
              </a:rPr>
              <a:t>INDISPENSABILE</a:t>
            </a:r>
          </a:p>
          <a:p>
            <a:pPr marL="274638" indent="0">
              <a:lnSpc>
                <a:spcPct val="80000"/>
              </a:lnSpc>
              <a:buNone/>
              <a:tabLst>
                <a:tab pos="7802563" algn="l"/>
              </a:tabLst>
              <a:defRPr/>
            </a:pPr>
            <a:endParaRPr lang="it-IT" sz="2400" b="1" dirty="0">
              <a:solidFill>
                <a:srgbClr val="000000"/>
              </a:solidFill>
              <a:latin typeface="Arial" charset="0"/>
            </a:endParaRPr>
          </a:p>
          <a:p>
            <a:pPr marL="274638" indent="0">
              <a:lnSpc>
                <a:spcPct val="80000"/>
              </a:lnSpc>
              <a:buNone/>
              <a:tabLst>
                <a:tab pos="7802563" algn="l"/>
              </a:tabLst>
              <a:defRPr/>
            </a:pPr>
            <a:r>
              <a:rPr lang="it-IT" b="1" dirty="0">
                <a:solidFill>
                  <a:srgbClr val="000000"/>
                </a:solidFill>
                <a:latin typeface="Arial" charset="0"/>
              </a:rPr>
              <a:t>AGRICOLTURA,  ALIMENTI,  TESSILI,  CARTA, METALLURGIA,  CERAMICA,  PLASTICA ELETTRONICA,  SALUTE PUBBLICA,  AMBIENTE</a:t>
            </a:r>
            <a:r>
              <a:rPr lang="it-IT" sz="2400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274638" indent="0">
              <a:lnSpc>
                <a:spcPct val="80000"/>
              </a:lnSpc>
              <a:buNone/>
              <a:tabLst>
                <a:tab pos="7802563" algn="l"/>
              </a:tabLst>
              <a:defRPr/>
            </a:pPr>
            <a:endParaRPr lang="it-IT" sz="2400" dirty="0">
              <a:solidFill>
                <a:srgbClr val="000000"/>
              </a:solidFill>
              <a:latin typeface="Arial" charset="0"/>
            </a:endParaRPr>
          </a:p>
          <a:p>
            <a:pPr marL="274638" indent="0">
              <a:lnSpc>
                <a:spcPct val="80000"/>
              </a:lnSpc>
              <a:buNone/>
              <a:tabLst>
                <a:tab pos="7802563" algn="l"/>
              </a:tabLst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sono solo alcuni dei settori direttamente dipendenti dalla chimica e dalla tecnologia chimica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0D50E4D-8D79-FF47-AEE4-B38F98971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4FC0512-2EB6-8748-8F87-4B183F691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589557"/>
      </p:ext>
    </p:extLst>
  </p:cSld>
  <p:clrMapOvr>
    <a:masterClrMapping/>
  </p:clrMapOvr>
  <p:transition>
    <p:wipe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5ADA45-B63E-C64F-85CA-FCF8BC756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</a:rPr>
              <a:t>SICUREZZA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55BDE4-1F5B-1C44-9607-BCCA5E53E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8913" indent="-160338">
              <a:lnSpc>
                <a:spcPct val="80000"/>
              </a:lnSpc>
              <a:tabLst>
                <a:tab pos="715963" algn="l"/>
              </a:tabLst>
              <a:defRPr/>
            </a:pPr>
            <a:r>
              <a:rPr lang="it-IT" b="1" dirty="0">
                <a:solidFill>
                  <a:srgbClr val="000000"/>
                </a:solidFill>
                <a:latin typeface="Arial" charset="0"/>
              </a:rPr>
              <a:t>Sicurezza ed igiene del lavoro </a:t>
            </a:r>
          </a:p>
          <a:p>
            <a:pPr marL="188913" indent="-160338">
              <a:lnSpc>
                <a:spcPct val="80000"/>
              </a:lnSpc>
              <a:buNone/>
              <a:tabLst>
                <a:tab pos="715963" algn="l"/>
              </a:tabLst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it-IT" sz="2800" i="1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it-IT" sz="2800" i="1" dirty="0" err="1">
                <a:solidFill>
                  <a:srgbClr val="000000"/>
                </a:solidFill>
                <a:latin typeface="Arial" charset="0"/>
              </a:rPr>
              <a:t>D.Lgs.</a:t>
            </a:r>
            <a:r>
              <a:rPr lang="it-IT" sz="2800" i="1" dirty="0">
                <a:solidFill>
                  <a:srgbClr val="000000"/>
                </a:solidFill>
                <a:latin typeface="Arial" charset="0"/>
              </a:rPr>
              <a:t> 81/2008)</a:t>
            </a:r>
          </a:p>
          <a:p>
            <a:pPr marL="188913" indent="-160338">
              <a:lnSpc>
                <a:spcPct val="80000"/>
              </a:lnSpc>
              <a:buNone/>
              <a:tabLst>
                <a:tab pos="715963" algn="l"/>
              </a:tabLst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it-IT" b="1" dirty="0">
                <a:solidFill>
                  <a:srgbClr val="000000"/>
                </a:solidFill>
                <a:latin typeface="Arial" charset="0"/>
              </a:rPr>
              <a:t>ASPPR</a:t>
            </a:r>
            <a:r>
              <a:rPr lang="it-IT" dirty="0">
                <a:solidFill>
                  <a:srgbClr val="000000"/>
                </a:solidFill>
                <a:latin typeface="Arial" charset="0"/>
              </a:rPr>
              <a:t> Addetto Servizi Protezione e Prevenzione </a:t>
            </a:r>
          </a:p>
          <a:p>
            <a:pPr marL="188913" indent="-160338">
              <a:lnSpc>
                <a:spcPct val="80000"/>
              </a:lnSpc>
              <a:buNone/>
              <a:tabLst>
                <a:tab pos="715963" algn="l"/>
              </a:tabLst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it-IT" b="1" dirty="0">
                <a:solidFill>
                  <a:srgbClr val="000000"/>
                </a:solidFill>
                <a:latin typeface="Arial" charset="0"/>
              </a:rPr>
              <a:t>RSPP</a:t>
            </a:r>
            <a:r>
              <a:rPr lang="it-IT" dirty="0">
                <a:solidFill>
                  <a:srgbClr val="000000"/>
                </a:solidFill>
                <a:latin typeface="Arial" charset="0"/>
              </a:rPr>
              <a:t> Responsabile Servizi Protezione Prevenzione</a:t>
            </a:r>
          </a:p>
          <a:p>
            <a:pPr marL="188913" indent="-160338">
              <a:lnSpc>
                <a:spcPct val="80000"/>
              </a:lnSpc>
              <a:buNone/>
              <a:tabLst>
                <a:tab pos="715963" algn="l"/>
              </a:tabLst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it-IT" b="1" dirty="0">
                <a:solidFill>
                  <a:srgbClr val="000000"/>
                </a:solidFill>
                <a:latin typeface="Arial" charset="0"/>
              </a:rPr>
              <a:t>valutazione del rischio</a:t>
            </a:r>
            <a:br>
              <a:rPr lang="it-IT" dirty="0">
                <a:solidFill>
                  <a:srgbClr val="000000"/>
                </a:solidFill>
                <a:latin typeface="Arial" charset="0"/>
              </a:rPr>
            </a:br>
            <a:endParaRPr lang="it-IT" dirty="0">
              <a:solidFill>
                <a:srgbClr val="000000"/>
              </a:solidFill>
              <a:latin typeface="Arial" charset="0"/>
            </a:endParaRPr>
          </a:p>
          <a:p>
            <a:pPr marL="188913" indent="-160338">
              <a:lnSpc>
                <a:spcPct val="80000"/>
              </a:lnSpc>
              <a:tabLst>
                <a:tab pos="715963" algn="l"/>
              </a:tabLst>
              <a:defRPr/>
            </a:pPr>
            <a:r>
              <a:rPr lang="it-IT" b="1" dirty="0">
                <a:solidFill>
                  <a:srgbClr val="000000"/>
                </a:solidFill>
                <a:latin typeface="Arial" charset="0"/>
              </a:rPr>
              <a:t> Utilizzo di sostanze e gas pericolosi o</a:t>
            </a:r>
          </a:p>
          <a:p>
            <a:pPr marL="188913" indent="-160338">
              <a:lnSpc>
                <a:spcPct val="80000"/>
              </a:lnSpc>
              <a:buNone/>
              <a:tabLst>
                <a:tab pos="715963" algn="l"/>
              </a:tabLst>
              <a:defRPr/>
            </a:pPr>
            <a:r>
              <a:rPr lang="it-IT" b="1" dirty="0">
                <a:solidFill>
                  <a:srgbClr val="000000"/>
                </a:solidFill>
                <a:latin typeface="Arial" charset="0"/>
              </a:rPr>
              <a:t>   tossici</a:t>
            </a:r>
          </a:p>
          <a:p>
            <a:pPr marL="188913" indent="-160338">
              <a:lnSpc>
                <a:spcPct val="80000"/>
              </a:lnSpc>
              <a:buNone/>
              <a:tabLst>
                <a:tab pos="715963" algn="l"/>
              </a:tabLst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it-IT" b="1" dirty="0">
                <a:solidFill>
                  <a:srgbClr val="000000"/>
                </a:solidFill>
                <a:latin typeface="Arial" charset="0"/>
              </a:rPr>
              <a:t>direzione tecnica</a:t>
            </a:r>
            <a:r>
              <a:rPr lang="it-IT" dirty="0">
                <a:solidFill>
                  <a:srgbClr val="000000"/>
                </a:solidFill>
                <a:latin typeface="Arial" charset="0"/>
              </a:rPr>
              <a:t> di impianti che utilizzano gas </a:t>
            </a:r>
          </a:p>
          <a:p>
            <a:pPr marL="188913" indent="-160338">
              <a:lnSpc>
                <a:spcPct val="80000"/>
              </a:lnSpc>
              <a:buNone/>
              <a:tabLst>
                <a:tab pos="715963" algn="l"/>
              </a:tabLst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   tossici</a:t>
            </a:r>
            <a:endParaRPr lang="it-IT" i="1" dirty="0">
              <a:solidFill>
                <a:srgbClr val="000000"/>
              </a:solidFill>
              <a:latin typeface="Arial" charset="0"/>
            </a:endParaRPr>
          </a:p>
          <a:p>
            <a:pPr marL="188913" indent="-160338">
              <a:lnSpc>
                <a:spcPct val="80000"/>
              </a:lnSpc>
              <a:buNone/>
              <a:tabLst>
                <a:tab pos="715963" algn="l"/>
              </a:tabLst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it-IT" b="1" dirty="0">
                <a:solidFill>
                  <a:srgbClr val="000000"/>
                </a:solidFill>
                <a:latin typeface="Arial" charset="0"/>
              </a:rPr>
              <a:t>direzione operazioni</a:t>
            </a:r>
            <a:r>
              <a:rPr lang="it-IT" dirty="0">
                <a:solidFill>
                  <a:srgbClr val="000000"/>
                </a:solidFill>
                <a:latin typeface="Arial" charset="0"/>
              </a:rPr>
              <a:t> con impiego gas tossici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FFA460D-F975-E745-85E2-E13CEC4EF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501189A-DDBD-0C48-93D9-0E1A639C9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600531"/>
      </p:ext>
    </p:extLst>
  </p:cSld>
  <p:clrMapOvr>
    <a:masterClrMapping/>
  </p:clrMapOvr>
  <p:transition>
    <p:wipe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ACE6F0-064D-5A4E-9F3E-1D0260FE4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</a:rPr>
              <a:t>IMPIANTI INDUSTRIALI E CIVILI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135FDD-9697-824E-9E93-DD8FA9515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8163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studio e progetto </a:t>
            </a:r>
          </a:p>
          <a:p>
            <a:pPr marL="538163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preventivi e relazioni</a:t>
            </a:r>
          </a:p>
          <a:p>
            <a:pPr marL="538163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contratti, capitolati, ordinazioni</a:t>
            </a:r>
          </a:p>
          <a:p>
            <a:pPr marL="538163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direzione sorveglianza esecuzione lavori</a:t>
            </a:r>
          </a:p>
          <a:p>
            <a:pPr marL="538163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collaudo funzionale</a:t>
            </a:r>
          </a:p>
          <a:p>
            <a:pPr marL="538163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liquidazione lavori</a:t>
            </a:r>
          </a:p>
          <a:p>
            <a:pPr marL="538163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certificazione energetica edifici</a:t>
            </a:r>
          </a:p>
          <a:p>
            <a:pPr marL="538163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verifiche ai sensi della L. 46/90 e </a:t>
            </a:r>
            <a:r>
              <a:rPr lang="it-IT" dirty="0" err="1">
                <a:solidFill>
                  <a:srgbClr val="000000"/>
                </a:solidFill>
                <a:latin typeface="Arial" charset="0"/>
              </a:rPr>
              <a:t>succ</a:t>
            </a:r>
            <a:r>
              <a:rPr lang="it-IT" dirty="0">
                <a:solidFill>
                  <a:srgbClr val="000000"/>
                </a:solidFill>
                <a:latin typeface="Arial" charset="0"/>
              </a:rPr>
              <a:t>. modifiche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9711D5-3488-C740-8293-A10F2B7B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EB95E8-B366-5A4A-868E-707B49485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709496"/>
      </p:ext>
    </p:extLst>
  </p:cSld>
  <p:clrMapOvr>
    <a:masterClrMapping/>
  </p:clrMapOvr>
  <p:transition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D0624F-D96B-6345-B8E3-41E507E66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trasporto di merci pericolose (ADR) 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perizia giurata sui veicoli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chimico di porto, accertamenti su navi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progetti, certificazioni, interventi incendio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perizie e indagini di chimica legale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perizie e indagini di controversie assicurative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perizie e indagini di frodi commerciali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perizie e indagini di danni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brevetti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esplosivi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valutazione di rischio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elaborazione di piani o dei progetti di messa a norma </a:t>
            </a:r>
          </a:p>
          <a:p>
            <a:pPr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prevenzione incendi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BBECBFB-3E7D-4E40-BBBF-0F09FD8E2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6736D79-5FB5-8E49-A3B8-84B35F6C1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8192532"/>
      </p:ext>
    </p:extLst>
  </p:cSld>
  <p:clrMapOvr>
    <a:masterClrMapping/>
  </p:clrMapOvr>
  <p:transition>
    <p:wipe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30FB79-93CE-7747-AAE0-8AF38845C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</a:rPr>
              <a:t>QUALITA’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C7A2FD-D1FE-5044-B9AA-801CF6A9B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qualità reale dei prodotti</a:t>
            </a:r>
          </a:p>
          <a:p>
            <a:pPr>
              <a:lnSpc>
                <a:spcPct val="9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conformità alle norme di qualità ( es: ISO)</a:t>
            </a:r>
          </a:p>
          <a:p>
            <a:pPr>
              <a:lnSpc>
                <a:spcPct val="9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consulenti qualità</a:t>
            </a:r>
          </a:p>
          <a:p>
            <a:pPr>
              <a:lnSpc>
                <a:spcPct val="9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valutatori qualità</a:t>
            </a:r>
          </a:p>
          <a:p>
            <a:pPr>
              <a:lnSpc>
                <a:spcPct val="9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ispettori qualità</a:t>
            </a:r>
          </a:p>
          <a:p>
            <a:pPr>
              <a:lnSpc>
                <a:spcPct val="9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conformità dei laboratori ISO 17025</a:t>
            </a:r>
          </a:p>
          <a:p>
            <a:pPr>
              <a:lnSpc>
                <a:spcPct val="9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esperti di procedure</a:t>
            </a:r>
          </a:p>
          <a:p>
            <a:pPr>
              <a:lnSpc>
                <a:spcPct val="9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accreditamento</a:t>
            </a:r>
          </a:p>
          <a:p>
            <a:pPr>
              <a:lnSpc>
                <a:spcPct val="9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circuiti di qualità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390A74-A4D7-5245-B94F-267F141F2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618CDBC-0005-6948-B354-0507D8DE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2885190"/>
      </p:ext>
    </p:extLst>
  </p:cSld>
  <p:clrMapOvr>
    <a:masterClrMapping/>
  </p:clrMapOvr>
  <p:transition>
    <p:wipe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FAAD09-F570-D74C-B4BB-C3E211095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0000"/>
                </a:solidFill>
              </a:rPr>
              <a:t>RICERCA  SVILUPPO</a:t>
            </a:r>
            <a:br>
              <a:rPr lang="it-IT" b="1" dirty="0">
                <a:solidFill>
                  <a:srgbClr val="000000"/>
                </a:solidFill>
              </a:rPr>
            </a:br>
            <a:r>
              <a:rPr lang="it-IT" b="1" dirty="0">
                <a:solidFill>
                  <a:srgbClr val="000000"/>
                </a:solidFill>
              </a:rPr>
              <a:t> E ASSISTENZA TECNICO/SCIENTIFICA </a:t>
            </a:r>
            <a:br>
              <a:rPr lang="it-IT" b="1" dirty="0">
                <a:solidFill>
                  <a:srgbClr val="000000"/>
                </a:solidFill>
              </a:rPr>
            </a:br>
            <a:r>
              <a:rPr lang="it-IT" b="1" dirty="0">
                <a:solidFill>
                  <a:srgbClr val="000000"/>
                </a:solidFill>
              </a:rPr>
              <a:t> PER LE AZIENDE DI PRODUZIONE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DBBC21-14AC-EB48-A460-85C8FC033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grandi medie piccole aziende</a:t>
            </a:r>
          </a:p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consorzi di area - di filiera</a:t>
            </a:r>
          </a:p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formulazione di prodotti</a:t>
            </a:r>
          </a:p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brevetti </a:t>
            </a:r>
          </a:p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laboratorio analisi</a:t>
            </a:r>
          </a:p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marketing – assistenza commerciale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1878C0E-6BD2-CB47-B396-CDE44ED3E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FC2510D-E98A-0A43-AA0E-15F81028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49360"/>
      </p:ext>
    </p:extLst>
  </p:cSld>
  <p:clrMapOvr>
    <a:masterClrMapping/>
  </p:clrMapOvr>
  <p:transition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A484AA-D1FD-014B-8F42-F729736A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</a:rPr>
              <a:t>ENTI  PUBBLICI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7750AF-BBD0-F344-998E-6CB7D67E3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Stato, Regioni, Comuni</a:t>
            </a:r>
          </a:p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ARPA</a:t>
            </a:r>
          </a:p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ASL</a:t>
            </a:r>
          </a:p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servizio sanitario pubblico e privato</a:t>
            </a:r>
          </a:p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dogane</a:t>
            </a:r>
          </a:p>
          <a:p>
            <a:pPr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corpi speciali (ad esempio polizia, finanza carabinieri - NAS, NOE- ) 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CC2C35A-B1BD-B546-97A2-1A61613BA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6F68482-E799-904B-B248-41F0DEE47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1928040"/>
      </p:ext>
    </p:extLst>
  </p:cSld>
  <p:clrMapOvr>
    <a:masterClrMapping/>
  </p:clrMapOvr>
  <p:transition>
    <p:wipe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B4A9C5-CAF4-2249-B9EE-7B6CCFE81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</a:rPr>
              <a:t>AMBIENTE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62BA29-1331-B64F-95E4-4288A4F47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750" indent="-357188">
              <a:lnSpc>
                <a:spcPct val="80000"/>
              </a:lnSpc>
              <a:defRPr/>
            </a:pPr>
            <a:r>
              <a:rPr lang="it-IT" b="1" dirty="0">
                <a:solidFill>
                  <a:srgbClr val="000000"/>
                </a:solidFill>
                <a:latin typeface="Arial" charset="0"/>
              </a:rPr>
              <a:t>sostenibilità</a:t>
            </a:r>
          </a:p>
          <a:p>
            <a:pPr marL="539750" indent="-357188"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utilizzo risorse rinnovabili e non</a:t>
            </a:r>
          </a:p>
          <a:p>
            <a:pPr marL="539750" indent="-357188"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acque primarie e reflue (potabilizzazione - gestione reti - depuratori - riutilizzo)</a:t>
            </a:r>
          </a:p>
          <a:p>
            <a:pPr marL="539750" indent="-357188"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certificazioni (ISO 14000)</a:t>
            </a:r>
          </a:p>
          <a:p>
            <a:pPr marL="539750" indent="-357188"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VIA, VAS, AIA</a:t>
            </a:r>
          </a:p>
          <a:p>
            <a:pPr marL="539750" indent="-357188"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misurazioni del microclima </a:t>
            </a:r>
          </a:p>
          <a:p>
            <a:pPr marL="539750" indent="-357188"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rumore </a:t>
            </a:r>
          </a:p>
          <a:p>
            <a:pPr marL="539750" indent="-357188">
              <a:lnSpc>
                <a:spcPct val="80000"/>
              </a:lnSpc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campi elettromagnetici</a:t>
            </a:r>
            <a:r>
              <a:rPr lang="it-IT" dirty="0">
                <a:solidFill>
                  <a:srgbClr val="000000"/>
                </a:solidFill>
              </a:rPr>
              <a:t>.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12412CB-68AE-5342-B5C9-F3F72419F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33EA729-90A0-D646-85B6-B27E0EFAB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340244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4C7594-203A-9043-9C90-57D73436A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Capo I   degli ordini delle professioni sanitarie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B9E70B-375B-5749-BD0F-258201978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art.1  </a:t>
            </a:r>
            <a:r>
              <a:rPr lang="it-IT" b="1" dirty="0"/>
              <a:t>Ordini delle professioni sanitarie</a:t>
            </a:r>
          </a:p>
          <a:p>
            <a:pPr marL="0" indent="0">
              <a:buNone/>
            </a:pPr>
            <a:r>
              <a:rPr lang="it-IT" dirty="0"/>
              <a:t>Circoscrizione geografica, avvalimento o associazione tra ordini, chi sono e cosa fanno</a:t>
            </a:r>
          </a:p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art.2  </a:t>
            </a:r>
            <a:r>
              <a:rPr lang="it-IT" b="1" dirty="0"/>
              <a:t>Organi</a:t>
            </a:r>
          </a:p>
          <a:p>
            <a:pPr marL="0" indent="0">
              <a:buNone/>
            </a:pPr>
            <a:r>
              <a:rPr lang="it-IT" dirty="0"/>
              <a:t>Presidente, consiglio direttivo, commissione di albo (per gli ordini comprendenti più professioni), collegio dei revisori</a:t>
            </a:r>
          </a:p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art. 3  </a:t>
            </a:r>
            <a:r>
              <a:rPr lang="it-IT" dirty="0"/>
              <a:t>Compiti del Consiglio direttivo e della commissione di Albo</a:t>
            </a:r>
          </a:p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art.4   </a:t>
            </a:r>
            <a:r>
              <a:rPr lang="it-IT" dirty="0"/>
              <a:t>scioglimento dei Consigli direttivi e delle commissioni di Albo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7C5AEDC-B6D5-124F-BD56-8403C15CA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579CC0B-3983-F64B-BEF9-BD6ACBC85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309462"/>
      </p:ext>
    </p:extLst>
  </p:cSld>
  <p:clrMapOvr>
    <a:masterClrMapping/>
  </p:clrMapOvr>
  <p:transition>
    <p:wipe dir="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025014-E628-EC47-8161-C31D9E16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algn="l"/>
            <a:r>
              <a:rPr lang="it-IT" b="1" dirty="0">
                <a:solidFill>
                  <a:srgbClr val="000000"/>
                </a:solidFill>
                <a:latin typeface="Arial" charset="0"/>
              </a:rPr>
              <a:t>Rifiuti</a:t>
            </a:r>
            <a:br>
              <a:rPr lang="it-IT" b="1" dirty="0">
                <a:solidFill>
                  <a:srgbClr val="000000"/>
                </a:solidFill>
                <a:latin typeface="Arial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76242E-4FAE-764D-A6C8-18660A9E0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11463" indent="-457200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Classificazione</a:t>
            </a:r>
          </a:p>
          <a:p>
            <a:pPr marL="2811463" indent="-457200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trattamento/riciclo</a:t>
            </a:r>
          </a:p>
          <a:p>
            <a:pPr marL="2811463" indent="-457200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smaltimento</a:t>
            </a:r>
          </a:p>
          <a:p>
            <a:pPr marL="2811463" indent="-457200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discariche</a:t>
            </a:r>
          </a:p>
          <a:p>
            <a:pPr marL="2811463" indent="-457200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bonifiche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83034B6-4A64-7F49-8592-4D16FC6EC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4111BE2-889B-EB4B-80AB-99035B3EB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111807"/>
      </p:ext>
    </p:extLst>
  </p:cSld>
  <p:clrMapOvr>
    <a:masterClrMapping/>
  </p:clrMapOvr>
  <p:transition>
    <p:wipe dir="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737C2A-AB0B-9F4B-9CF1-CB126AF0B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</a:rPr>
              <a:t>SANITA’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D9A2C9-5E0F-7E4D-9BD7-92DFC3D44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428875" indent="-360363">
              <a:defRPr/>
            </a:pPr>
            <a:r>
              <a:rPr lang="it-IT" dirty="0">
                <a:solidFill>
                  <a:srgbClr val="000000"/>
                </a:solidFill>
              </a:rPr>
              <a:t>chimica clinica</a:t>
            </a:r>
          </a:p>
          <a:p>
            <a:pPr marL="2428875" indent="-360363">
              <a:defRPr/>
            </a:pPr>
            <a:r>
              <a:rPr lang="it-IT" dirty="0">
                <a:solidFill>
                  <a:srgbClr val="000000"/>
                </a:solidFill>
              </a:rPr>
              <a:t>biochimica</a:t>
            </a:r>
          </a:p>
          <a:p>
            <a:pPr marL="2428875" indent="-360363">
              <a:defRPr/>
            </a:pPr>
            <a:r>
              <a:rPr lang="it-IT" dirty="0">
                <a:solidFill>
                  <a:srgbClr val="000000"/>
                </a:solidFill>
              </a:rPr>
              <a:t>tossicologia</a:t>
            </a:r>
          </a:p>
          <a:p>
            <a:pPr marL="2428875" indent="-360363">
              <a:defRPr/>
            </a:pPr>
            <a:r>
              <a:rPr lang="it-IT" dirty="0">
                <a:solidFill>
                  <a:srgbClr val="000000"/>
                </a:solidFill>
              </a:rPr>
              <a:t>erboristeria</a:t>
            </a:r>
          </a:p>
          <a:p>
            <a:pPr marL="2428875" indent="-360363">
              <a:defRPr/>
            </a:pPr>
            <a:r>
              <a:rPr lang="it-IT" dirty="0">
                <a:solidFill>
                  <a:srgbClr val="000000"/>
                </a:solidFill>
              </a:rPr>
              <a:t>prodotti dietetici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DA64EAB-FFD5-1C47-8E34-BA81924D6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1FB7A19-9DC7-D24D-B62A-C0C5E1EA4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05530"/>
      </p:ext>
    </p:extLst>
  </p:cSld>
  <p:clrMapOvr>
    <a:masterClrMapping/>
  </p:clrMapOvr>
  <p:transition>
    <p:wipe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928B7D-2709-1045-9886-87B4866F7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" charset="0"/>
              </a:rPr>
              <a:t>FARMACI</a:t>
            </a:r>
            <a:br>
              <a:rPr lang="it-IT" b="1" dirty="0">
                <a:solidFill>
                  <a:srgbClr val="000000"/>
                </a:solidFill>
                <a:latin typeface="Arial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0EC57D-BFA1-D44A-8B9F-D9D8F769C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17688" indent="-457200">
              <a:buClr>
                <a:schemeClr val="hlink"/>
              </a:buClr>
              <a:buSzPct val="60000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ricerca</a:t>
            </a:r>
          </a:p>
          <a:p>
            <a:pPr marL="1817688" indent="-457200">
              <a:buClr>
                <a:schemeClr val="hlink"/>
              </a:buClr>
              <a:buSzPct val="60000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formulazioni di farmaci </a:t>
            </a:r>
          </a:p>
          <a:p>
            <a:pPr marL="1817688" indent="-457200">
              <a:buClr>
                <a:schemeClr val="hlink"/>
              </a:buClr>
              <a:buSzPct val="60000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produzione</a:t>
            </a:r>
          </a:p>
          <a:p>
            <a:pPr marL="1817688" indent="-457200">
              <a:buClr>
                <a:schemeClr val="hlink"/>
              </a:buClr>
              <a:buSzPct val="60000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materie prime</a:t>
            </a:r>
          </a:p>
          <a:p>
            <a:pPr marL="1817688" indent="-457200">
              <a:buClr>
                <a:schemeClr val="hlink"/>
              </a:buClr>
              <a:buSzPct val="60000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qualità del farmaco</a:t>
            </a:r>
          </a:p>
          <a:p>
            <a:pPr marL="1817688" indent="-457200">
              <a:buClr>
                <a:schemeClr val="hlink"/>
              </a:buClr>
              <a:buSzPct val="60000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informazione scientifica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6C0FE95-F5A8-5746-AD35-51C5D469C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CA9FDEB-28CB-DA48-BD4F-337BE87DF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4658817"/>
      </p:ext>
    </p:extLst>
  </p:cSld>
  <p:clrMapOvr>
    <a:masterClrMapping/>
  </p:clrMapOvr>
  <p:transition>
    <p:wipe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97360B-B5E2-D64E-AE78-52FA49835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</a:rPr>
              <a:t>COSMETICI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3711A1-17E9-434E-81B8-FF4235208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427288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direzione</a:t>
            </a:r>
          </a:p>
          <a:p>
            <a:pPr marL="2427288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formulazione</a:t>
            </a:r>
          </a:p>
          <a:p>
            <a:pPr marL="2427288"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produzione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6A9F143-0097-D742-BEEC-64B53E73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242CEBD-B1AF-0740-8075-F1EFDA75F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4402515"/>
      </p:ext>
    </p:extLst>
  </p:cSld>
  <p:clrMapOvr>
    <a:masterClrMapping/>
  </p:clrMapOvr>
  <p:transition>
    <p:wipe dir="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DE95EC-722E-D44B-A3E9-FDECA55B9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000000"/>
                </a:solidFill>
                <a:latin typeface="Calibri" pitchFamily="34" charset="0"/>
              </a:rPr>
              <a:t>FILIERA AGRO ALIMENTARE</a:t>
            </a:r>
            <a:br>
              <a:rPr lang="it-IT" dirty="0">
                <a:solidFill>
                  <a:srgbClr val="000000"/>
                </a:solidFill>
                <a:latin typeface="Calibri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108881-0B7B-F343-849F-A4CBDF63A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Chimica e trattamento del terreno</a:t>
            </a:r>
          </a:p>
          <a:p>
            <a:pPr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Chimica e trattamento dei prodotti</a:t>
            </a:r>
          </a:p>
          <a:p>
            <a:pPr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Trasformazione</a:t>
            </a:r>
          </a:p>
          <a:p>
            <a:pPr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HACCP - Assicurazione di qualità</a:t>
            </a:r>
          </a:p>
          <a:p>
            <a:pPr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Direzione produzione</a:t>
            </a:r>
          </a:p>
          <a:p>
            <a:pPr marL="0" indent="0">
              <a:buNone/>
            </a:pPr>
            <a:r>
              <a:rPr lang="it-IT" b="1" dirty="0"/>
              <a:t>BENI CULTURALI E ARCHITETTONICI</a:t>
            </a:r>
          </a:p>
          <a:p>
            <a:pPr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Chimica del restauro</a:t>
            </a:r>
          </a:p>
          <a:p>
            <a:pPr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it-IT" dirty="0">
                <a:solidFill>
                  <a:srgbClr val="000000"/>
                </a:solidFill>
                <a:latin typeface="Arial" charset="0"/>
              </a:rPr>
              <a:t>Materiali e supporti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2878911-B8ED-C347-9260-506728EA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A6C0ED2-552F-BE4D-9AC3-DB77D368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913317"/>
      </p:ext>
    </p:extLst>
  </p:cSld>
  <p:clrMapOvr>
    <a:masterClrMapping/>
  </p:clrMapOvr>
  <p:transition>
    <p:wipe dir="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497DBD-6740-3C47-B1EA-62A80D2B1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b="1" dirty="0">
                <a:solidFill>
                  <a:srgbClr val="000000"/>
                </a:solidFill>
                <a:latin typeface="Arno Pro Caption" pitchFamily="18" charset="0"/>
              </a:rPr>
            </a:b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Iscritti all’Ordine dei Chimici  e Fisici di  Modena</a:t>
            </a:r>
            <a:br>
              <a:rPr lang="it-IT" b="1" dirty="0">
                <a:solidFill>
                  <a:srgbClr val="000000"/>
                </a:solidFill>
                <a:latin typeface="Arno Pro Caption" pitchFamily="18" charset="0"/>
              </a:rPr>
            </a:br>
            <a:endParaRPr lang="it-IT" dirty="0"/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65ED02A8-BE1B-6347-BC3A-A4761C49C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4200" b="1" dirty="0">
              <a:solidFill>
                <a:schemeClr val="accent4">
                  <a:lumMod val="50000"/>
                </a:schemeClr>
              </a:solidFill>
              <a:latin typeface="Arno Pro Caption" pitchFamily="18" charset="0"/>
            </a:endParaRPr>
          </a:p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  54     Liberi professionisti</a:t>
            </a:r>
            <a:endParaRPr lang="it-IT" b="1" dirty="0">
              <a:solidFill>
                <a:srgbClr val="000000"/>
              </a:solidFill>
              <a:latin typeface="Arno Pro Caption" pitchFamily="18" charset="0"/>
              <a:sym typeface="Wingdings" pitchFamily="2" charset="2"/>
            </a:endParaRPr>
          </a:p>
          <a:p>
            <a:r>
              <a:rPr lang="it-IT" b="1">
                <a:solidFill>
                  <a:srgbClr val="000000"/>
                </a:solidFill>
                <a:latin typeface="Arno Pro Caption" pitchFamily="18" charset="0"/>
              </a:rPr>
              <a:t>149    </a:t>
            </a: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Dipendenti pubblici/privati</a:t>
            </a:r>
          </a:p>
          <a:p>
            <a:endParaRPr lang="it-IT" dirty="0">
              <a:sym typeface="Wingdings" pitchFamily="2" charset="2"/>
            </a:endParaRPr>
          </a:p>
          <a:p>
            <a:pPr marL="0" lvl="0" indent="0">
              <a:buNone/>
            </a:pPr>
            <a:r>
              <a:rPr lang="it-IT" b="1" dirty="0"/>
              <a:t>DONNE    	  	  74</a:t>
            </a:r>
          </a:p>
          <a:p>
            <a:pPr marL="0" lvl="0" indent="0">
              <a:buNone/>
            </a:pPr>
            <a:r>
              <a:rPr lang="it-IT" b="1" dirty="0"/>
              <a:t>UOMINI</a:t>
            </a:r>
            <a:r>
              <a:rPr lang="it-IT" dirty="0"/>
              <a:t>		</a:t>
            </a:r>
            <a:r>
              <a:rPr lang="it-IT" b="1" dirty="0"/>
              <a:t>129</a:t>
            </a:r>
          </a:p>
          <a:p>
            <a:pPr marL="0" lvl="0" indent="0">
              <a:buNone/>
            </a:pPr>
            <a:r>
              <a:rPr lang="it-IT" sz="2800" i="1" dirty="0"/>
              <a:t>TOTALE	</a:t>
            </a:r>
            <a:r>
              <a:rPr lang="it-IT" dirty="0"/>
              <a:t>	</a:t>
            </a:r>
            <a:r>
              <a:rPr lang="it-IT" b="1" dirty="0"/>
              <a:t>203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A27CFDF-3E0C-DD4F-AEB2-874326391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E37E5D1-980A-C845-8456-9EF033F6E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498497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C13F0D-A848-C744-82C9-E907B0DF6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Tematiche in cui un Chimico </a:t>
            </a:r>
            <a:br>
              <a:rPr lang="it-IT" b="1" dirty="0">
                <a:solidFill>
                  <a:srgbClr val="000000"/>
                </a:solidFill>
                <a:latin typeface="Arno Pro Caption" pitchFamily="18" charset="0"/>
              </a:rPr>
            </a:b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può intervenire</a:t>
            </a:r>
            <a:br>
              <a:rPr lang="it-IT" b="1" dirty="0">
                <a:solidFill>
                  <a:srgbClr val="000000"/>
                </a:solidFill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1A3648-053D-0246-B54E-0CB5BE223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Prevenzione incendi  (punto g) DPR 328/2001</a:t>
            </a:r>
          </a:p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Analisi dei rischi</a:t>
            </a:r>
          </a:p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Valutatore dei sistemi di qualità</a:t>
            </a:r>
          </a:p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Progettazione nuovi insediamenti industriali (punto d) DPR 328/2001</a:t>
            </a:r>
          </a:p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Consulenza per l’ottenimento di certificazioni</a:t>
            </a:r>
          </a:p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Applicazione Normativa REACH  e CLP</a:t>
            </a:r>
          </a:p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Mediazione e Conciliazione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FADD19-D94C-F64D-98B0-3E7040F83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5ED6363-A8D3-B248-963C-8FC6D66FE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9204615"/>
      </p:ext>
    </p:extLst>
  </p:cSld>
  <p:clrMapOvr>
    <a:masterClrMapping/>
  </p:clrMapOvr>
  <p:transition>
    <p:wipe dir="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D50F50-8CD1-4647-A106-61C83D0B5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I Chimici nelle Imprese Modenesi</a:t>
            </a:r>
            <a:br>
              <a:rPr lang="it-IT" b="1" dirty="0">
                <a:solidFill>
                  <a:srgbClr val="000000"/>
                </a:solidFill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ABE713-285F-5549-A224-370B30BD4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Chimica </a:t>
            </a:r>
          </a:p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Ceramica </a:t>
            </a:r>
          </a:p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Settore biomedicale</a:t>
            </a:r>
          </a:p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Alimentare</a:t>
            </a:r>
          </a:p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Metalmeccanico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D03BAF6-95C2-A946-92B3-8535831ED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8B9C4F4-3038-D94A-BF01-CE111B339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75476"/>
      </p:ext>
    </p:extLst>
  </p:cSld>
  <p:clrMapOvr>
    <a:masterClrMapping/>
  </p:clrMapOvr>
  <p:transition>
    <p:wipe dir="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D320FD-B70E-7040-9233-BD11E30DF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I Chimici nelle Aziende Pubbliche</a:t>
            </a:r>
            <a:br>
              <a:rPr lang="it-IT" b="1" dirty="0">
                <a:solidFill>
                  <a:srgbClr val="000000"/>
                </a:solidFill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B99E0B-A0AB-3740-A865-6861632F0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Scuola e Università </a:t>
            </a:r>
          </a:p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AUSL, ARPA, laboratori dogana,</a:t>
            </a:r>
          </a:p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Servizi ( Hera, AIMAG…)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4326AF6-4540-C040-B0ED-7F70C30B4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C0857CF-29C0-0540-8D50-EFD63E4A8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781279"/>
      </p:ext>
    </p:extLst>
  </p:cSld>
  <p:clrMapOvr>
    <a:masterClrMapping/>
  </p:clrMapOvr>
  <p:transition>
    <p:wipe dir="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093BFB-8C89-9A4A-A8E9-3B3889FDA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I Chimici nella Libera Professione</a:t>
            </a:r>
            <a:br>
              <a:rPr lang="it-IT" b="1" dirty="0">
                <a:solidFill>
                  <a:srgbClr val="000000"/>
                </a:solidFill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E9278B-D080-F74B-81D6-2B7B27BB4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Servizi di consulenza ambientale</a:t>
            </a:r>
          </a:p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Servizi consulenza Sicurezza e Qualità</a:t>
            </a:r>
          </a:p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Laboratori Chimici</a:t>
            </a:r>
          </a:p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Formatori nella Prevenzione</a:t>
            </a:r>
          </a:p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Consulenza industriale</a:t>
            </a:r>
          </a:p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Tribunale 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8AB6C9D-6852-184C-94FA-92CD498D4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DBD110-E6E2-0C4A-BE8C-E83DFB25E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893996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0F1415-42A0-EF43-A85B-E6FAA4358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Capo II, degli albi professionali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A35D71-CDB1-474C-AC35-A2FF12CB0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art. 5      </a:t>
            </a:r>
            <a:r>
              <a:rPr lang="it-IT" b="1" dirty="0"/>
              <a:t>Albi professionali</a:t>
            </a:r>
          </a:p>
          <a:p>
            <a:pPr marL="0" indent="0">
              <a:buNone/>
            </a:pPr>
            <a:r>
              <a:rPr lang="it-IT" dirty="0"/>
              <a:t>Iscrizione, requisiti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art. 6     </a:t>
            </a:r>
            <a:r>
              <a:rPr lang="it-IT" b="1" dirty="0"/>
              <a:t>cancellazione dall’albo professionale</a:t>
            </a:r>
          </a:p>
          <a:p>
            <a:pPr marL="0" indent="0">
              <a:buNone/>
            </a:pPr>
            <a:r>
              <a:rPr lang="it-IT" dirty="0"/>
              <a:t>Perdita del godimento dei diritti civili; di accertata carenza di requisiti professionali; rinunzia all’iscrizione; morosità; trasferimento all’estero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E5B7C6E-63CF-234A-853F-D87D85F2F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E2E081A-A52D-0C44-801A-77A1A8F18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92121"/>
      </p:ext>
    </p:extLst>
  </p:cSld>
  <p:clrMapOvr>
    <a:masterClrMapping/>
  </p:clrMapOvr>
  <p:transition>
    <p:wipe dir="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C6DFE2-2899-A34A-A484-6D703E668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 fontScale="90000"/>
          </a:bodyPr>
          <a:lstStyle/>
          <a:p>
            <a:pPr lvl="0">
              <a:spcBef>
                <a:spcPct val="50000"/>
              </a:spcBef>
              <a:defRPr/>
            </a:pPr>
            <a:br>
              <a:rPr lang="it-IT" b="1" dirty="0">
                <a:solidFill>
                  <a:srgbClr val="000000"/>
                </a:solidFill>
                <a:latin typeface="Arno Pro Caption" pitchFamily="18" charset="0"/>
              </a:rPr>
            </a:b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ORDINE PROVINCIALE DEI CHIMICI E DEI FISICI DI MODENA</a:t>
            </a:r>
            <a:br>
              <a:rPr lang="it-IT" b="1" dirty="0">
                <a:solidFill>
                  <a:srgbClr val="000000"/>
                </a:solidFill>
                <a:latin typeface="Arno Pro Caption" pitchFamily="18" charset="0"/>
              </a:rPr>
            </a:br>
            <a:r>
              <a:rPr lang="it-IT" sz="2800" b="1" i="1" dirty="0">
                <a:solidFill>
                  <a:srgbClr val="000000"/>
                </a:solidFill>
                <a:latin typeface="Arno Pro Caption" pitchFamily="18" charset="0"/>
              </a:rPr>
              <a:t>COLLABORA  CON</a:t>
            </a:r>
            <a:br>
              <a:rPr lang="it-IT" sz="4800" b="1" i="1" dirty="0">
                <a:solidFill>
                  <a:srgbClr val="000000"/>
                </a:solidFill>
                <a:latin typeface="Arno Pro Caption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B424A1-BD4E-4844-9685-E716D3E55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579296" cy="4281339"/>
          </a:xfrm>
        </p:spPr>
        <p:txBody>
          <a:bodyPr/>
          <a:lstStyle/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FEDERAZIONE NAZIONALE CHIMICI E FISICI (FNCF) </a:t>
            </a:r>
            <a:endParaRPr lang="it-IT" b="1" dirty="0">
              <a:solidFill>
                <a:srgbClr val="000000"/>
              </a:solidFill>
              <a:latin typeface="Arno Pro Caption" pitchFamily="18" charset="0"/>
              <a:sym typeface="Wingdings" pitchFamily="2" charset="2"/>
            </a:endParaRPr>
          </a:p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UNIVERSITA’ DI MODENA E REGGIO E. </a:t>
            </a:r>
            <a:endParaRPr lang="it-IT" sz="3600" b="1" baseline="-25000" dirty="0">
              <a:solidFill>
                <a:srgbClr val="000000"/>
              </a:solidFill>
              <a:latin typeface="Arno Pro Caption" pitchFamily="18" charset="0"/>
              <a:sym typeface="Wingdings" pitchFamily="2" charset="2"/>
            </a:endParaRPr>
          </a:p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ORDINI TERRITORIALI DEI CHIMICI E DEI FISICI </a:t>
            </a:r>
          </a:p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SCUOLE SECONDARIE DI MODENA</a:t>
            </a:r>
          </a:p>
          <a:p>
            <a:pPr lvl="0">
              <a:defRPr/>
            </a:pP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REGIONE COMUNE E PROVINCIA DI MODENA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16F0F65-B46C-174B-9FB2-5FC2728F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8E993A9-F353-0E4E-A1C4-3C2F57B69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4258146"/>
      </p:ext>
    </p:extLst>
  </p:cSld>
  <p:clrMapOvr>
    <a:masterClrMapping/>
  </p:clrMapOvr>
  <p:transition>
    <p:wipe dir="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479F8B-E71B-2E4F-B7DF-3C5780E18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pPr lvl="0">
              <a:spcBef>
                <a:spcPct val="50000"/>
              </a:spcBef>
              <a:defRPr/>
            </a:pPr>
            <a:br>
              <a:rPr lang="it-IT" b="1" dirty="0">
                <a:solidFill>
                  <a:srgbClr val="000000"/>
                </a:solidFill>
                <a:latin typeface="Arno Pro Caption" pitchFamily="18" charset="0"/>
              </a:rPr>
            </a:br>
            <a:br>
              <a:rPr lang="it-IT" b="1" dirty="0">
                <a:solidFill>
                  <a:srgbClr val="000000"/>
                </a:solidFill>
                <a:latin typeface="Arno Pro Caption" pitchFamily="18" charset="0"/>
              </a:rPr>
            </a:br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ORDINE DEI CHIMICI E DEI FISICI DI MODENA</a:t>
            </a:r>
            <a:br>
              <a:rPr lang="it-IT" b="1" dirty="0">
                <a:solidFill>
                  <a:srgbClr val="000000"/>
                </a:solidFill>
                <a:latin typeface="Arno Pro Caption" pitchFamily="18" charset="0"/>
              </a:rPr>
            </a:br>
            <a:r>
              <a:rPr lang="it-IT" sz="2800" b="1" i="1" dirty="0">
                <a:solidFill>
                  <a:srgbClr val="000000"/>
                </a:solidFill>
                <a:latin typeface="Arno Pro Caption" pitchFamily="18" charset="0"/>
              </a:rPr>
              <a:t>HA   CONTATTI  CON</a:t>
            </a:r>
            <a:br>
              <a:rPr lang="it-IT" sz="4800" b="1" i="1" dirty="0">
                <a:solidFill>
                  <a:srgbClr val="000000"/>
                </a:solidFill>
                <a:latin typeface="Arno Pro Caption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FD7445-A11C-FB42-A274-B38C5A086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MINISTERO  DELLA SALUTE </a:t>
            </a:r>
            <a:endParaRPr lang="it-IT" b="1" dirty="0">
              <a:solidFill>
                <a:srgbClr val="000000"/>
              </a:solidFill>
              <a:latin typeface="Arno Pro Caption" pitchFamily="18" charset="0"/>
              <a:sym typeface="Wingdings" pitchFamily="2" charset="2"/>
            </a:endParaRPr>
          </a:p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MINISTERO SVILUPPO ECONOMICO</a:t>
            </a:r>
          </a:p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ISTITUTO SUPERIORE SANITA’</a:t>
            </a:r>
            <a:endParaRPr lang="it-IT" b="1" baseline="-25000" dirty="0">
              <a:solidFill>
                <a:srgbClr val="000000"/>
              </a:solidFill>
              <a:latin typeface="Arno Pro Caption" pitchFamily="18" charset="0"/>
              <a:sym typeface="Wingdings" pitchFamily="2" charset="2"/>
            </a:endParaRPr>
          </a:p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ENTI DI FORMAZIONE E CONSULENZA </a:t>
            </a:r>
            <a:endParaRPr lang="it-IT" b="1" dirty="0">
              <a:solidFill>
                <a:srgbClr val="000000"/>
              </a:solidFill>
              <a:latin typeface="Arno Pro Caption" pitchFamily="18" charset="0"/>
              <a:sym typeface="Wingdings" pitchFamily="2" charset="2"/>
            </a:endParaRPr>
          </a:p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ENTI PUBBLICI  DI MODENA  E  R.E.R </a:t>
            </a:r>
            <a:endParaRPr lang="it-IT" b="1" dirty="0">
              <a:solidFill>
                <a:srgbClr val="000000"/>
              </a:solidFill>
              <a:latin typeface="Arno Pro Caption" pitchFamily="18" charset="0"/>
              <a:sym typeface="Wingdings" pitchFamily="2" charset="2"/>
            </a:endParaRPr>
          </a:p>
          <a:p>
            <a:r>
              <a:rPr lang="it-IT" b="1" dirty="0">
                <a:solidFill>
                  <a:srgbClr val="000000"/>
                </a:solidFill>
                <a:latin typeface="Arno Pro Caption" pitchFamily="18" charset="0"/>
              </a:rPr>
              <a:t>ENTI /ASSOCIAZIONI  PRIVATI </a:t>
            </a:r>
            <a:endParaRPr lang="it-IT" b="1" dirty="0">
              <a:solidFill>
                <a:srgbClr val="000000"/>
              </a:solidFill>
              <a:latin typeface="Arno Pro Caption" pitchFamily="18" charset="0"/>
              <a:sym typeface="Wingdings" pitchFamily="2" charset="2"/>
            </a:endParaRP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3EEF14E-F2C1-5943-B108-D23C5AB1C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AA30124-E461-8B44-9845-08E06ADD1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531697"/>
      </p:ext>
    </p:extLst>
  </p:cSld>
  <p:clrMapOvr>
    <a:masterClrMapping/>
  </p:clrMapOvr>
  <p:transition>
    <p:wipe dir="d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B66F81-B15D-6143-AB30-B3116E611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no Pro Caption"/>
              </a:rPr>
              <a:t>STRUTTURA </a:t>
            </a:r>
            <a:br>
              <a:rPr lang="it-IT" b="1" dirty="0">
                <a:solidFill>
                  <a:srgbClr val="000000"/>
                </a:solidFill>
                <a:latin typeface="Arno Pro Caption"/>
              </a:rPr>
            </a:br>
            <a:r>
              <a:rPr lang="it-IT" b="1" dirty="0">
                <a:solidFill>
                  <a:srgbClr val="000000"/>
                </a:solidFill>
                <a:latin typeface="Arno Pro Caption"/>
              </a:rPr>
              <a:t>Ordini dei Chimici e dei Fisici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783C25-F293-C145-AE90-4BB76EA84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pPr indent="22225">
              <a:defRPr/>
            </a:pPr>
            <a:r>
              <a:rPr lang="it-IT" dirty="0">
                <a:solidFill>
                  <a:srgbClr val="000000"/>
                </a:solidFill>
                <a:latin typeface="Arno Pro Caption"/>
              </a:rPr>
              <a:t>FEDERAZIONE NAZIONALE DEI CHIMICI E DEI         	FISICI   (FNCF)</a:t>
            </a:r>
          </a:p>
          <a:p>
            <a:pPr indent="22225">
              <a:defRPr/>
            </a:pPr>
            <a:r>
              <a:rPr lang="it-IT" dirty="0">
                <a:solidFill>
                  <a:srgbClr val="000000"/>
                </a:solidFill>
                <a:latin typeface="Arno Pro Caption"/>
              </a:rPr>
              <a:t>ORDINI PROVINCIALI</a:t>
            </a:r>
          </a:p>
          <a:p>
            <a:pPr indent="22225">
              <a:defRPr/>
            </a:pPr>
            <a:r>
              <a:rPr lang="it-IT" dirty="0">
                <a:solidFill>
                  <a:srgbClr val="000000"/>
                </a:solidFill>
                <a:latin typeface="Arno Pro Caption"/>
              </a:rPr>
              <a:t>ORDINI INTERPROVINCIALI</a:t>
            </a:r>
          </a:p>
          <a:p>
            <a:pPr indent="22225">
              <a:defRPr/>
            </a:pPr>
            <a:r>
              <a:rPr lang="it-IT" dirty="0">
                <a:solidFill>
                  <a:srgbClr val="000000"/>
                </a:solidFill>
                <a:latin typeface="Arno Pro Caption"/>
              </a:rPr>
              <a:t>ORDINI REGIONALI</a:t>
            </a:r>
          </a:p>
          <a:p>
            <a:pPr indent="22225">
              <a:defRPr/>
            </a:pPr>
            <a:r>
              <a:rPr lang="it-IT" dirty="0">
                <a:solidFill>
                  <a:srgbClr val="000000"/>
                </a:solidFill>
                <a:latin typeface="Arno Pro Caption"/>
              </a:rPr>
              <a:t>ORDINI INTERREGIONALI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013D76-A42A-E646-A0BA-B7519713B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707EA7D-19D1-004A-B980-1639760D8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653432"/>
      </p:ext>
    </p:extLst>
  </p:cSld>
  <p:clrMapOvr>
    <a:masterClrMapping/>
  </p:clrMapOvr>
  <p:transition>
    <p:wipe dir="d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D7E87C-B9E8-194B-BF45-F3328BCE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  <a:latin typeface="Arno Pro Caption"/>
              </a:rPr>
              <a:t>ORDINI TERRITORIALI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83245-B666-A647-A706-51DB6DB24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it-IT" dirty="0">
                <a:solidFill>
                  <a:srgbClr val="000000"/>
                </a:solidFill>
                <a:latin typeface="Arno Pro Caption"/>
              </a:rPr>
              <a:t>Ai sensi della L. 20 marzo 1975, n. 70 (c.d. legge sul Parastato) </a:t>
            </a:r>
            <a:r>
              <a:rPr lang="it-IT" b="1" dirty="0">
                <a:solidFill>
                  <a:srgbClr val="000000"/>
                </a:solidFill>
                <a:latin typeface="Arno Pro Caption"/>
              </a:rPr>
              <a:t>gli Ordini Territoriali sono Enti Pubblici non Economici. </a:t>
            </a:r>
          </a:p>
          <a:p>
            <a:pPr algn="just">
              <a:defRPr/>
            </a:pPr>
            <a:r>
              <a:rPr lang="it-IT" b="1" dirty="0">
                <a:solidFill>
                  <a:srgbClr val="000000"/>
                </a:solidFill>
                <a:latin typeface="Arno Pro Caption"/>
              </a:rPr>
              <a:t>Il legislatore nella normativa in questione detta i criteri positivi e tassativi per l'esatta individuazione e classificazione dei suddetti Enti.</a:t>
            </a:r>
            <a:br>
              <a:rPr lang="it-IT" b="1" dirty="0">
                <a:solidFill>
                  <a:srgbClr val="000000"/>
                </a:solidFill>
                <a:latin typeface="Arno Pro Caption"/>
              </a:rPr>
            </a:br>
            <a:r>
              <a:rPr lang="it-IT" b="1" dirty="0">
                <a:solidFill>
                  <a:srgbClr val="000000"/>
                </a:solidFill>
                <a:latin typeface="Arno Pro Caption"/>
              </a:rPr>
              <a:t>La Dottrina ricomprende gli Ordini fra gli "Enti necessari", ossia Enti che per l'organizzazione Amministrativa dell'Ordinamento devono necessariamente esistere. 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1D1DF9C-3AE8-5D4A-A29F-724830CF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D057758-9501-7D4A-8101-ED60D30BF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53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376323"/>
      </p:ext>
    </p:extLst>
  </p:cSld>
  <p:clrMapOvr>
    <a:masterClrMapping/>
  </p:clrMapOvr>
  <p:transition>
    <p:wipe dir="d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D03C3C-8CF9-5943-B305-76DB48A94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it-IT" b="1" dirty="0">
                <a:solidFill>
                  <a:srgbClr val="000000"/>
                </a:solidFill>
                <a:latin typeface="Arno Pro Caption"/>
              </a:rPr>
              <a:t>Gli Ordini professionali in particolare sono Enti deputati alla tutela e decoro della professione per i quali vige una particolare disciplina. Ciò in ragione della obbligatorietà della loro costituzione prescritta dalla legge, della obbligatorietà dell’appartenenza ad essi per i professionisti che esercitano quella determinata professione, dei controlli ed interventi cui sono sottoposti e delle funzioni pubbliche che svolgono mediante i rispettivi Consigli. </a:t>
            </a:r>
          </a:p>
          <a:p>
            <a:pPr algn="just">
              <a:defRPr/>
            </a:pPr>
            <a:endParaRPr lang="it-IT" sz="2800" b="1" dirty="0">
              <a:solidFill>
                <a:srgbClr val="000000"/>
              </a:solidFill>
              <a:latin typeface="Arno Pro Caption"/>
            </a:endParaRPr>
          </a:p>
          <a:p>
            <a:pPr algn="just">
              <a:defRPr/>
            </a:pPr>
            <a:r>
              <a:rPr lang="it-IT" sz="2800" dirty="0">
                <a:solidFill>
                  <a:srgbClr val="000000"/>
                </a:solidFill>
                <a:latin typeface="Arno Pro Caption"/>
              </a:rPr>
              <a:t>Quanto sopra è normativamente riconosciuto dall’art.1 della citata legge n. 70 del 1975, dall’art. 3 del DPR 5 marzo 1986 n. 68, dall’art. 3 del DPR 8 maggio 1987 n. 267, </a:t>
            </a:r>
            <a:r>
              <a:rPr lang="it-IT" sz="2800" b="1" dirty="0">
                <a:solidFill>
                  <a:srgbClr val="000000"/>
                </a:solidFill>
                <a:latin typeface="Arno Pro Caption"/>
              </a:rPr>
              <a:t>che ricomprendono gli Ordini nel comparto degli Enti pubblici non economici, quindi sottoposti a tutela e vigilanza dello Stato.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915607-4141-924D-A7D2-FE7DD29E1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54A6627-9C44-4E43-9C20-C319D08F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54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1548088"/>
      </p:ext>
    </p:extLst>
  </p:cSld>
  <p:clrMapOvr>
    <a:masterClrMapping/>
  </p:clrMapOvr>
  <p:transition>
    <p:wipe dir="d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E4F422-83FA-034E-A0CA-6ABF1E54F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Consiglio dell’Ordine ha le seguenti attribuzioni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663456-47C5-1F4D-ACA7-3D39497F0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/>
              </a:rPr>
              <a:t>Cura che siano repressi l'uso illecito del titolo di Chimico e di Fisico, l'esercizio abusivo della professione, presentando, ove occorra, denunzia all'Autorità Giudiziaria;</a:t>
            </a:r>
          </a:p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/>
              </a:rPr>
              <a:t>Vigila per la tutela dell'esercizio professionale e per la conservazione del decoro dell'Ordine, reprimendo gli abusi e le manchevolezze nell'esercizio della professione;</a:t>
            </a:r>
          </a:p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/>
              </a:rPr>
              <a:t>Dà, a richiesta, parere sulle controversie professionali e sulla liquidazione di onorari e spese; 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A9C78D-F5D1-1340-BDB7-BA48AD4E6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757CD95-8E50-8448-9742-FA32D7D76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252939"/>
      </p:ext>
    </p:extLst>
  </p:cSld>
  <p:clrMapOvr>
    <a:masterClrMapping/>
  </p:clrMapOvr>
  <p:transition>
    <p:wipe dir="d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1F9C1F-E4B5-FA40-84AB-CFC3CC10D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/>
              </a:rPr>
              <a:t>Procede alla formazione, alla revisione e alla pubblicazione dell'Albo;</a:t>
            </a:r>
          </a:p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/>
              </a:rPr>
              <a:t>Stabilisce la tassa d'iscrizione nell'Albo, il contributo annuo dovuto dagli iscritti per sopperire alle spese di funzionamento dell'Ordine, nonché una tassa per il rilascio dei certificati e dei pareri per la liquidazione degli onorari;</a:t>
            </a:r>
          </a:p>
          <a:p>
            <a:pPr>
              <a:defRPr/>
            </a:pPr>
            <a:r>
              <a:rPr lang="it-IT" b="1" dirty="0">
                <a:solidFill>
                  <a:srgbClr val="000000"/>
                </a:solidFill>
                <a:latin typeface="Arno Pro Caption"/>
              </a:rPr>
              <a:t>Provvede all'amministrazione dei beni spettanti all'Ordine e propone all'approvazione dell'assemblea il conto consuntivo ed il bilancio preventivo. (Art. 3 del R.D.L. n. 103 del 24.1.1924; artt. 3, 8, 11, e 17 del R.D. n. 842 dell'1.3.1928; artt. 1 e 7 del D.L.L. n. 382 del 23.11.1944).</a:t>
            </a:r>
          </a:p>
          <a:p>
            <a:endParaRPr lang="it-IT" b="1" dirty="0">
              <a:solidFill>
                <a:srgbClr val="000000"/>
              </a:solidFill>
              <a:latin typeface="Arno Pro Caption"/>
            </a:endParaRP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F3FF817-6FBA-7943-B87C-C8D524BF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B081539-11ED-5949-9DF5-08A0DD7C5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56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7739708"/>
      </p:ext>
    </p:extLst>
  </p:cSld>
  <p:clrMapOvr>
    <a:masterClrMapping/>
  </p:clrMapOvr>
  <p:transition>
    <p:wipe dir="d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758491-7102-7C40-86C9-27D478ED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0000"/>
                </a:solidFill>
                <a:latin typeface="Arno Pro Caption"/>
              </a:rPr>
              <a:t>Costi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A2A21A-4170-C64F-8690-FE6CF71B6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6645"/>
            <a:ext cx="8229600" cy="5524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400" b="1" dirty="0">
                <a:solidFill>
                  <a:srgbClr val="000000"/>
                </a:solidFill>
              </a:rPr>
              <a:t>ESAME DI STATO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0000"/>
                </a:solidFill>
              </a:rPr>
              <a:t>due prove scritte, una prova orale, una prova pratica (</a:t>
            </a:r>
            <a:r>
              <a:rPr lang="it-IT" b="1" dirty="0" err="1">
                <a:solidFill>
                  <a:srgbClr val="000000"/>
                </a:solidFill>
              </a:rPr>
              <a:t>pre-covid</a:t>
            </a:r>
            <a:r>
              <a:rPr lang="it-IT" b="1" dirty="0">
                <a:solidFill>
                  <a:srgbClr val="000000"/>
                </a:solidFill>
              </a:rPr>
              <a:t>). Post-</a:t>
            </a:r>
            <a:r>
              <a:rPr lang="it-IT" b="1" dirty="0" err="1">
                <a:solidFill>
                  <a:srgbClr val="000000"/>
                </a:solidFill>
              </a:rPr>
              <a:t>covid</a:t>
            </a:r>
            <a:r>
              <a:rPr lang="it-IT" b="1" dirty="0">
                <a:solidFill>
                  <a:srgbClr val="000000"/>
                </a:solidFill>
              </a:rPr>
              <a:t> solo una prova orale</a:t>
            </a:r>
          </a:p>
          <a:p>
            <a:r>
              <a:rPr lang="it-IT" b="1" dirty="0">
                <a:solidFill>
                  <a:srgbClr val="000000"/>
                </a:solidFill>
              </a:rPr>
              <a:t> versamento della tassa di ammissione di € 49,58 </a:t>
            </a:r>
          </a:p>
          <a:p>
            <a:r>
              <a:rPr lang="it-IT" b="1" dirty="0">
                <a:solidFill>
                  <a:srgbClr val="000000"/>
                </a:solidFill>
              </a:rPr>
              <a:t> versamento del contributo all’economato dell’Università di Modena e Reggio Emilia di € 350,00</a:t>
            </a:r>
          </a:p>
          <a:p>
            <a:endParaRPr lang="it-IT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it-IT" sz="4400" b="1" dirty="0">
                <a:solidFill>
                  <a:srgbClr val="000000"/>
                </a:solidFill>
              </a:rPr>
              <a:t>Iscrizione all’Ordine</a:t>
            </a:r>
          </a:p>
          <a:p>
            <a:r>
              <a:rPr lang="it-IT" b="1" dirty="0">
                <a:solidFill>
                  <a:srgbClr val="000000"/>
                </a:solidFill>
              </a:rPr>
              <a:t>110 € anno per il l’Ordine di Modena e 100 € anno per la FNCF per chi ha meno di 32 anni. </a:t>
            </a:r>
          </a:p>
          <a:p>
            <a:r>
              <a:rPr lang="it-IT" b="1" dirty="0">
                <a:solidFill>
                  <a:srgbClr val="000000"/>
                </a:solidFill>
              </a:rPr>
              <a:t>140 €    Dipendenti pubblici e privati +    100 € per FNCF</a:t>
            </a:r>
          </a:p>
          <a:p>
            <a:r>
              <a:rPr lang="it-IT" b="1" dirty="0">
                <a:solidFill>
                  <a:srgbClr val="000000"/>
                </a:solidFill>
              </a:rPr>
              <a:t>200 €    liberi professionisti   +                   100 € per FNCF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58E30C8-741D-CD4C-9214-3877B1B9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7908E55-1B1F-AB48-B413-06C66906B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57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5670890"/>
      </p:ext>
    </p:extLst>
  </p:cSld>
  <p:clrMapOvr>
    <a:masterClrMapping/>
  </p:clrMapOvr>
  <p:transition>
    <p:wipe dir="d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8921ED-4092-D047-8C1C-00CD156D8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chemeClr val="tx1">
                    <a:lumMod val="75000"/>
                  </a:schemeClr>
                </a:solidFill>
                <a:latin typeface="Arno Pro Caption"/>
              </a:rPr>
              <a:t>www.chimicifisicimodena.it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2F79E7-86A8-5149-8D91-80EC3DE3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>
                <a:solidFill>
                  <a:srgbClr val="000000"/>
                </a:solidFill>
                <a:latin typeface="Arno Pro Caption"/>
              </a:rPr>
              <a:t>è il sito web dell’Ordine di Modena</a:t>
            </a:r>
          </a:p>
          <a:p>
            <a:pPr algn="ctr">
              <a:buNone/>
            </a:pPr>
            <a:endParaRPr lang="it-IT" dirty="0">
              <a:solidFill>
                <a:srgbClr val="000000"/>
              </a:solidFill>
              <a:latin typeface="Arno Pro Caption"/>
            </a:endParaRPr>
          </a:p>
          <a:p>
            <a:pPr>
              <a:buNone/>
            </a:pPr>
            <a:r>
              <a:rPr lang="it-IT" dirty="0">
                <a:solidFill>
                  <a:srgbClr val="000000"/>
                </a:solidFill>
                <a:latin typeface="Arno Pro Caption"/>
              </a:rPr>
              <a:t>….continui aggiornamenti su nominativo iscritti, normativa, corsi, manifestazioni, circolari applicative, convenzioni…. 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0E58E3-7B2A-1C48-8CCF-48BD6C4C8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29A65FC-707A-7942-B9E2-E8C309C6A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58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2188526"/>
      </p:ext>
    </p:extLst>
  </p:cSld>
  <p:clrMapOvr>
    <a:masterClrMapping/>
  </p:clrMapOvr>
  <p:transition>
    <p:wipe dir="d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A80BAC-C976-3149-B403-CDA32B69B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95702"/>
          </a:xfrm>
        </p:spPr>
        <p:txBody>
          <a:bodyPr>
            <a:normAutofit fontScale="55000" lnSpcReduction="20000"/>
          </a:bodyPr>
          <a:lstStyle/>
          <a:p>
            <a:pPr marL="0" lvl="0" indent="0" algn="ctr">
              <a:spcBef>
                <a:spcPct val="50000"/>
              </a:spcBef>
              <a:buNone/>
              <a:defRPr/>
            </a:pPr>
            <a:r>
              <a:rPr lang="it-IT" sz="3600" b="1" dirty="0">
                <a:solidFill>
                  <a:srgbClr val="000000"/>
                </a:solidFill>
                <a:latin typeface="Arno Pro Caption" pitchFamily="18" charset="0"/>
              </a:rPr>
              <a:t>Un messaggio a tutti voi giovani futuri chimici</a:t>
            </a:r>
          </a:p>
          <a:p>
            <a:pPr marL="0" lvl="0" indent="0">
              <a:spcBef>
                <a:spcPct val="50000"/>
              </a:spcBef>
              <a:buNone/>
              <a:defRPr/>
            </a:pPr>
            <a:r>
              <a:rPr lang="it-IT" sz="3600" b="1" i="1" u="sng" dirty="0">
                <a:solidFill>
                  <a:srgbClr val="000000"/>
                </a:solidFill>
                <a:latin typeface="Arno Pro Caption" pitchFamily="18" charset="0"/>
              </a:rPr>
              <a:t>Parole chiave:                          </a:t>
            </a:r>
          </a:p>
          <a:p>
            <a:pPr lvl="0">
              <a:spcBef>
                <a:spcPct val="50000"/>
              </a:spcBef>
              <a:defRPr/>
            </a:pPr>
            <a:r>
              <a:rPr lang="it-IT" sz="1400" b="1" i="1" dirty="0">
                <a:solidFill>
                  <a:srgbClr val="000000"/>
                </a:solidFill>
                <a:latin typeface="Arno Pro Caption" pitchFamily="18" charset="0"/>
              </a:rPr>
              <a:t>			</a:t>
            </a:r>
            <a:r>
              <a:rPr lang="it-IT" sz="9600" b="1" i="1" dirty="0">
                <a:solidFill>
                  <a:srgbClr val="000000"/>
                </a:solidFill>
                <a:latin typeface="Arno Pro Caption" pitchFamily="18" charset="0"/>
              </a:rPr>
              <a:t>curiosità  </a:t>
            </a:r>
          </a:p>
          <a:p>
            <a:pPr marL="0" lvl="0" indent="0">
              <a:spcBef>
                <a:spcPct val="50000"/>
              </a:spcBef>
              <a:buNone/>
              <a:defRPr/>
            </a:pPr>
            <a:r>
              <a:rPr lang="it-IT" sz="9600" b="1" i="1" dirty="0">
                <a:solidFill>
                  <a:srgbClr val="000000"/>
                </a:solidFill>
                <a:latin typeface="Arno Pro Caption" pitchFamily="18" charset="0"/>
              </a:rPr>
              <a:t> flessibilità</a:t>
            </a:r>
          </a:p>
          <a:p>
            <a:pPr marL="0" lvl="0" indent="0">
              <a:spcBef>
                <a:spcPct val="50000"/>
              </a:spcBef>
              <a:buNone/>
              <a:defRPr/>
            </a:pPr>
            <a:r>
              <a:rPr lang="it-IT" sz="9600" b="1" i="1" dirty="0">
                <a:solidFill>
                  <a:srgbClr val="000000"/>
                </a:solidFill>
                <a:latin typeface="Arno Pro Caption" pitchFamily="18" charset="0"/>
              </a:rPr>
              <a:t>    		      innovazione</a:t>
            </a:r>
          </a:p>
          <a:p>
            <a:pPr marL="0" lvl="0" indent="0">
              <a:spcBef>
                <a:spcPct val="50000"/>
              </a:spcBef>
              <a:buNone/>
              <a:defRPr/>
            </a:pPr>
            <a:r>
              <a:rPr lang="it-IT" sz="9600" b="1" i="1" dirty="0">
                <a:solidFill>
                  <a:srgbClr val="000000"/>
                </a:solidFill>
                <a:latin typeface="Arno Pro Caption" pitchFamily="18" charset="0"/>
              </a:rPr>
              <a:t> comunicazione</a:t>
            </a:r>
          </a:p>
          <a:p>
            <a:pPr marL="0" lvl="0" indent="0">
              <a:spcBef>
                <a:spcPct val="50000"/>
              </a:spcBef>
              <a:buNone/>
              <a:defRPr/>
            </a:pPr>
            <a:r>
              <a:rPr lang="it-IT" sz="9600" b="1" i="1" dirty="0">
                <a:solidFill>
                  <a:srgbClr val="000000"/>
                </a:solidFill>
                <a:latin typeface="Arno Pro Caption" pitchFamily="18" charset="0"/>
              </a:rPr>
              <a:t>		 formazione continua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89DE010-91B2-B746-B16D-738847FDC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76D7C8D-EB09-6642-9E49-02FF798B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59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0559283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EC7FA4-8FE4-3A45-A90E-A46BA8C0F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Capo III   delle Federazioni Nazionali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705AAB-6A9E-984C-988E-BD144FFF9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Art. 7  </a:t>
            </a:r>
            <a:r>
              <a:rPr lang="it-IT" b="1" dirty="0"/>
              <a:t>Gli Ordini Territoriali sono riuniti in Federazioni nazionali con sede in Roma</a:t>
            </a:r>
          </a:p>
          <a:p>
            <a:pPr marL="0" indent="0">
              <a:buNone/>
            </a:pPr>
            <a:r>
              <a:rPr lang="it-IT" dirty="0"/>
              <a:t>Attribuiti compiti di indirizzo e coordinamento e di supporto amministrativo agli Ordini e alle Federazioni regionali; </a:t>
            </a:r>
            <a:r>
              <a:rPr lang="it-IT" b="1" dirty="0"/>
              <a:t>emanano il codice deontologico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Art.8</a:t>
            </a:r>
            <a:r>
              <a:rPr lang="it-IT" dirty="0"/>
              <a:t> </a:t>
            </a:r>
            <a:r>
              <a:rPr lang="it-IT" b="1" dirty="0"/>
              <a:t>Organi delle Federazioni nazionali</a:t>
            </a:r>
          </a:p>
          <a:p>
            <a:pPr marL="0" indent="0">
              <a:buNone/>
            </a:pPr>
            <a:r>
              <a:rPr lang="it-IT" dirty="0"/>
              <a:t>Presidente, consiglio nazionale, comitato centrale, commissione di albo, collegio dei revisori.</a:t>
            </a:r>
          </a:p>
          <a:p>
            <a:pPr marL="0" indent="0">
              <a:buNone/>
            </a:pPr>
            <a:r>
              <a:rPr lang="it-IT" dirty="0"/>
              <a:t>Organizzazione e attribuzioni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4978F5-C65D-7046-BEB8-3B28DB8A4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287DA3C-0E02-764A-842D-471B82FFE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641416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5CD9C5-911E-DF48-951A-2899223B3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Art.8   ordinamento delle professioni di chimico e di fisico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20FCA4-B0BC-7346-8B71-A9F126D88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579296" cy="4209331"/>
          </a:xfrm>
        </p:spPr>
        <p:txBody>
          <a:bodyPr/>
          <a:lstStyle/>
          <a:p>
            <a:r>
              <a:rPr lang="it-IT" dirty="0"/>
              <a:t>Abrogazione di vari articoli della legge 842/1928</a:t>
            </a:r>
          </a:p>
          <a:p>
            <a:endParaRPr lang="it-IT" dirty="0"/>
          </a:p>
          <a:p>
            <a:r>
              <a:rPr lang="it-IT" b="1" dirty="0"/>
              <a:t>Vigilanza esercitata dal Ministero della Salute</a:t>
            </a:r>
          </a:p>
          <a:p>
            <a:endParaRPr lang="it-IT" b="1" dirty="0"/>
          </a:p>
          <a:p>
            <a:r>
              <a:rPr lang="it-IT" dirty="0"/>
              <a:t>Adozione di atti del Ministero funzionali all’esercizio delle funzioni (esami di stato, sistema elettorale,…)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8AC4F16-0736-4740-91A0-B63CC80E2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533D2A0-FAE7-A34D-AB98-7FE9D8505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581951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EF057C-331D-A945-A9CC-2D1ED562B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Art. 12      Esercizio abusivo della professione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37E168-FCEA-6843-A392-C90AF5BCF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art.1    </a:t>
            </a:r>
            <a:r>
              <a:rPr lang="it-IT" b="1" dirty="0"/>
              <a:t>Chiunque abusivamente esercita </a:t>
            </a:r>
            <a:r>
              <a:rPr lang="it-IT" dirty="0"/>
              <a:t>una professione per la quale è richiesta una speciale abilitazione dello Stato è punito con la reclusione da sei mesi a tre anni e con la multa da euro 10.000 a euro 50.000.</a:t>
            </a:r>
          </a:p>
          <a:p>
            <a:r>
              <a:rPr lang="it-IT" dirty="0"/>
              <a:t>Art. 589 </a:t>
            </a:r>
            <a:r>
              <a:rPr lang="it-IT" dirty="0" err="1"/>
              <a:t>cpp</a:t>
            </a:r>
            <a:endParaRPr lang="it-IT" dirty="0"/>
          </a:p>
          <a:p>
            <a:r>
              <a:rPr lang="it-IT" dirty="0"/>
              <a:t>Art 590 </a:t>
            </a:r>
            <a:r>
              <a:rPr lang="it-IT" dirty="0" err="1"/>
              <a:t>cpp</a:t>
            </a:r>
            <a:endParaRPr lang="it-IT" dirty="0"/>
          </a:p>
          <a:p>
            <a:r>
              <a:rPr lang="it-IT" dirty="0"/>
              <a:t>Art 123 terzo comma regio decreto 1265/1934</a:t>
            </a:r>
          </a:p>
          <a:p>
            <a:r>
              <a:rPr lang="it-IT" dirty="0"/>
              <a:t>Art. 141 regio decreto 1265/1934</a:t>
            </a:r>
          </a:p>
          <a:p>
            <a:r>
              <a:rPr lang="it-IT" dirty="0"/>
              <a:t>Art. 86- ter </a:t>
            </a:r>
            <a:r>
              <a:rPr lang="it-IT" dirty="0" err="1"/>
              <a:t>d.lgs</a:t>
            </a:r>
            <a:r>
              <a:rPr lang="it-IT" dirty="0"/>
              <a:t> 271/1989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07B07BC-D7E2-E443-87F2-EA9330B02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ADD8037-7DB2-9241-A699-CFE1486B3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4285247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126F07-706D-5245-902E-463E9E907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/>
              <a:t>Decreto attuativo Legge Lorenzin - Iscrizione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96D8F5-5808-E24F-8ED8-ADB208E22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17638"/>
            <a:ext cx="8928992" cy="493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pPr marL="0" indent="0" algn="just">
              <a:buNone/>
            </a:pPr>
            <a:r>
              <a:rPr lang="it-IT" dirty="0"/>
              <a:t>1. </a:t>
            </a:r>
            <a:r>
              <a:rPr lang="it-IT" sz="4400" b="1" dirty="0"/>
              <a:t>Ai fini dell’esercizio delle professioni di Chimico e di Fisico, in forma individuale, associata o societaria, sia nell’ambito di un rapporto di lavoro subordinato o parasubordinato con soggetti pubblici o privati, sia nell’ambito di un rapporto di lavoro autonomo o di prestazione d’opera con soggetti pubblici o privati, anche ove tali rapporti siano saltuari e/o occasionali ed indipendentemente dalla tipologia contrattuale, è </a:t>
            </a:r>
            <a:r>
              <a:rPr lang="it-IT" sz="4400" b="1" u="sng" dirty="0">
                <a:solidFill>
                  <a:schemeClr val="accent1">
                    <a:lumMod val="50000"/>
                  </a:schemeClr>
                </a:solidFill>
              </a:rPr>
              <a:t>obbligatoria l’iscrizione all’Albo </a:t>
            </a:r>
            <a:r>
              <a:rPr lang="it-IT" sz="4400" b="1" dirty="0"/>
              <a:t>come previsto dall’art. 5, comma 2, del decreto legislativo del Capo provvisorio dello Stato 13 settembre 1946, n.233, e successive modificazioni.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CA161A4-D707-8746-BED8-3A6638C98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ordine provinciale dei chimici e fisici di modena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4773EA4-689D-7049-A5BD-69C92F969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0ADC-8441-4BCD-9BE0-CFD32AF4755B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341442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2355</TotalTime>
  <Words>3750</Words>
  <Application>Microsoft Macintosh PowerPoint</Application>
  <PresentationFormat>Presentazione su schermo (4:3)</PresentationFormat>
  <Paragraphs>477</Paragraphs>
  <Slides>59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59</vt:i4>
      </vt:variant>
    </vt:vector>
  </HeadingPairs>
  <TitlesOfParts>
    <vt:vector size="65" baseType="lpstr">
      <vt:lpstr>Arial</vt:lpstr>
      <vt:lpstr>Arno Pro Caption</vt:lpstr>
      <vt:lpstr>Calibri</vt:lpstr>
      <vt:lpstr>Calibri Light</vt:lpstr>
      <vt:lpstr>Wingdings</vt:lpstr>
      <vt:lpstr>Tema di Office</vt:lpstr>
      <vt:lpstr> LA PROFESSIONALITA’ DEL CHIMICO 21 Marzo 2025 </vt:lpstr>
      <vt:lpstr>Normativa  </vt:lpstr>
      <vt:lpstr>Legge 11 gennaio 2018 (Lorenzin) delega al Governo in materia di sperimentazione clinica di medicinali nonché disposizioni per il riordino delle professioni sanitarie e per la dirigenza sanitaria del Ministero della salute</vt:lpstr>
      <vt:lpstr>Capo I   degli ordini delle professioni sanitarie</vt:lpstr>
      <vt:lpstr>Capo II, degli albi professionali</vt:lpstr>
      <vt:lpstr>Capo III   delle Federazioni Nazionali</vt:lpstr>
      <vt:lpstr>Art.8   ordinamento delle professioni di chimico e di fisico</vt:lpstr>
      <vt:lpstr>Art. 12      Esercizio abusivo della professione</vt:lpstr>
      <vt:lpstr>Decreto attuativo Legge Lorenzin - Iscrizione</vt:lpstr>
      <vt:lpstr>COMPETENZE DEI CHIMICI</vt:lpstr>
      <vt:lpstr>COSA PUO’ FARE IL CHIMICO  </vt:lpstr>
      <vt:lpstr>R.D. 1 marzo 1928 n. 842 (G.U. 1 maggio 1928 n. 102)</vt:lpstr>
      <vt:lpstr>  LAUREA  TRIENNALE  O  QUINQUENNALE ?  </vt:lpstr>
      <vt:lpstr> PROFESSIONE DI CHIMICO Art. 35 (Sezioni e titoli professionali)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RIFORMA DELL’ORDINE</vt:lpstr>
      <vt:lpstr>Mercato del Lavoro </vt:lpstr>
      <vt:lpstr>Mercato del Lavoro</vt:lpstr>
      <vt:lpstr>Mercato del Lavoro</vt:lpstr>
      <vt:lpstr>Mercato del Lavoro</vt:lpstr>
      <vt:lpstr>Professione Chimica  </vt:lpstr>
      <vt:lpstr>CHIMICA E CHIMICO</vt:lpstr>
      <vt:lpstr>Presentazione standard di PowerPoint</vt:lpstr>
      <vt:lpstr>SICUREZZA</vt:lpstr>
      <vt:lpstr>IMPIANTI INDUSTRIALI E CIVILI</vt:lpstr>
      <vt:lpstr>Presentazione standard di PowerPoint</vt:lpstr>
      <vt:lpstr>QUALITA’</vt:lpstr>
      <vt:lpstr>RICERCA  SVILUPPO  E ASSISTENZA TECNICO/SCIENTIFICA   PER LE AZIENDE DI PRODUZIONE</vt:lpstr>
      <vt:lpstr>ENTI  PUBBLICI</vt:lpstr>
      <vt:lpstr>AMBIENTE</vt:lpstr>
      <vt:lpstr>Rifiuti </vt:lpstr>
      <vt:lpstr>SANITA’</vt:lpstr>
      <vt:lpstr>FARMACI </vt:lpstr>
      <vt:lpstr>COSMETICI</vt:lpstr>
      <vt:lpstr>FILIERA AGRO ALIMENTARE </vt:lpstr>
      <vt:lpstr> Iscritti all’Ordine dei Chimici  e Fisici di  Modena </vt:lpstr>
      <vt:lpstr>Tematiche in cui un Chimico  può intervenire </vt:lpstr>
      <vt:lpstr>I Chimici nelle Imprese Modenesi </vt:lpstr>
      <vt:lpstr>I Chimici nelle Aziende Pubbliche </vt:lpstr>
      <vt:lpstr>I Chimici nella Libera Professione </vt:lpstr>
      <vt:lpstr> ORDINE PROVINCIALE DEI CHIMICI E DEI FISICI DI MODENA COLLABORA  CON </vt:lpstr>
      <vt:lpstr>  ORDINE DEI CHIMICI E DEI FISICI DI MODENA HA   CONTATTI  CON </vt:lpstr>
      <vt:lpstr>STRUTTURA  Ordini dei Chimici e dei Fisici</vt:lpstr>
      <vt:lpstr>ORDINI TERRITORIALI</vt:lpstr>
      <vt:lpstr>Presentazione standard di PowerPoint</vt:lpstr>
      <vt:lpstr>Il Consiglio dell’Ordine ha le seguenti attribuzioni</vt:lpstr>
      <vt:lpstr>Presentazione standard di PowerPoint</vt:lpstr>
      <vt:lpstr>Costi</vt:lpstr>
      <vt:lpstr>www.chimicifisicimodena.it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Università degli Studi di Modena e Reggio Emilia</dc:title>
  <dc:creator>Fabrizio</dc:creator>
  <cp:lastModifiedBy>giuseppe santunione</cp:lastModifiedBy>
  <cp:revision>272</cp:revision>
  <dcterms:created xsi:type="dcterms:W3CDTF">2009-03-01T21:27:07Z</dcterms:created>
  <dcterms:modified xsi:type="dcterms:W3CDTF">2025-03-21T10:20:10Z</dcterms:modified>
</cp:coreProperties>
</file>