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3" r:id="rId4"/>
    <p:sldId id="277" r:id="rId5"/>
    <p:sldId id="262" r:id="rId6"/>
    <p:sldId id="261" r:id="rId7"/>
    <p:sldId id="272" r:id="rId8"/>
    <p:sldId id="273" r:id="rId9"/>
    <p:sldId id="274" r:id="rId10"/>
    <p:sldId id="275" r:id="rId11"/>
    <p:sldId id="276" r:id="rId12"/>
    <p:sldId id="282" r:id="rId13"/>
    <p:sldId id="264" r:id="rId14"/>
    <p:sldId id="258" r:id="rId15"/>
    <p:sldId id="280" r:id="rId16"/>
    <p:sldId id="281" r:id="rId17"/>
    <p:sldId id="278" r:id="rId18"/>
    <p:sldId id="266" r:id="rId19"/>
    <p:sldId id="263" r:id="rId20"/>
    <p:sldId id="265" r:id="rId21"/>
    <p:sldId id="267" r:id="rId22"/>
    <p:sldId id="268" r:id="rId23"/>
    <p:sldId id="269" r:id="rId24"/>
    <p:sldId id="270" r:id="rId25"/>
    <p:sldId id="271" r:id="rId26"/>
    <p:sldId id="284" r:id="rId27"/>
    <p:sldId id="259" r:id="rId2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>
        <p:scale>
          <a:sx n="58" d="100"/>
          <a:sy n="58" d="100"/>
        </p:scale>
        <p:origin x="920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3994"/>
          </a:pPr>
          <a:endParaRPr lang="it-IT"/>
        </a:p>
      </c:txPr>
    </c:title>
    <c:autoTitleDeleted val="0"/>
    <c:view3D>
      <c:rotX val="6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160493827160522E-4"/>
          <c:y val="0.1250599551608787"/>
          <c:w val="0.99922839506172834"/>
          <c:h val="0.87494004483912158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Attività Richieste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971-41E6-AC85-E9A1D1169E4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A971-41E6-AC85-E9A1D1169E4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A971-41E6-AC85-E9A1D1169E4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A971-41E6-AC85-E9A1D1169E41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A971-41E6-AC85-E9A1D1169E41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A971-41E6-AC85-E9A1D1169E41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A971-41E6-AC85-E9A1D1169E41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A971-41E6-AC85-E9A1D1169E41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A971-41E6-AC85-E9A1D1169E41}"/>
              </c:ext>
            </c:extLst>
          </c:dPt>
          <c:dLbls>
            <c:dLbl>
              <c:idx val="1"/>
              <c:layout>
                <c:manualLayout>
                  <c:x val="-2.0433921454262663E-2"/>
                  <c:y val="2.94326770028653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71-41E6-AC85-E9A1D1169E41}"/>
                </c:ext>
              </c:extLst>
            </c:dLbl>
            <c:dLbl>
              <c:idx val="3"/>
              <c:layout>
                <c:manualLayout>
                  <c:x val="0.13519922208519111"/>
                  <c:y val="-0.12970429943085346"/>
                </c:manualLayout>
              </c:layout>
              <c:tx>
                <c:rich>
                  <a:bodyPr/>
                  <a:lstStyle/>
                  <a:p>
                    <a:pPr>
                      <a:defRPr sz="2194"/>
                    </a:pPr>
                    <a:r>
                      <a:rPr lang="en-US" dirty="0" err="1"/>
                      <a:t>CertificazioniQualità</a:t>
                    </a:r>
                    <a:endParaRPr lang="en-US" dirty="0"/>
                  </a:p>
                </c:rich>
              </c:tx>
              <c:spPr>
                <a:noFill/>
                <a:ln w="2535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971-41E6-AC85-E9A1D1169E41}"/>
                </c:ext>
              </c:extLst>
            </c:dLbl>
            <c:dLbl>
              <c:idx val="4"/>
              <c:layout>
                <c:manualLayout>
                  <c:x val="9.7453703703703695E-3"/>
                  <c:y val="7.93609833356613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71-41E6-AC85-E9A1D1169E41}"/>
                </c:ext>
              </c:extLst>
            </c:dLbl>
            <c:dLbl>
              <c:idx val="5"/>
              <c:layout>
                <c:manualLayout>
                  <c:x val="-3.1635802469135821E-4"/>
                  <c:y val="2.16029551837638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71-41E6-AC85-E9A1D1169E41}"/>
                </c:ext>
              </c:extLst>
            </c:dLbl>
            <c:dLbl>
              <c:idx val="6"/>
              <c:layout>
                <c:manualLayout>
                  <c:x val="-9.8506610284825515E-3"/>
                  <c:y val="2.35264130202328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971-41E6-AC85-E9A1D1169E41}"/>
                </c:ext>
              </c:extLst>
            </c:dLbl>
            <c:spPr>
              <a:noFill/>
              <a:ln w="25359">
                <a:noFill/>
              </a:ln>
            </c:spPr>
            <c:txPr>
              <a:bodyPr/>
              <a:lstStyle/>
              <a:p>
                <a:pPr>
                  <a:defRPr sz="2197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Foglio1!$A$2:$A$10</c:f>
              <c:strCache>
                <c:ptCount val="9"/>
                <c:pt idx="0">
                  <c:v>Attività di Laboratorio</c:v>
                </c:pt>
                <c:pt idx="1">
                  <c:v>Controllo specifiche</c:v>
                </c:pt>
                <c:pt idx="2">
                  <c:v>Controllo processo produttivo</c:v>
                </c:pt>
                <c:pt idx="3">
                  <c:v>Cert. Qualità IGP BIO HACCP</c:v>
                </c:pt>
                <c:pt idx="4">
                  <c:v>Supporto cliente finale</c:v>
                </c:pt>
                <c:pt idx="5">
                  <c:v>Contatti tecnico commerciali</c:v>
                </c:pt>
                <c:pt idx="6">
                  <c:v>Stesura schede tecniche</c:v>
                </c:pt>
                <c:pt idx="7">
                  <c:v>Consulenza tecnico-legale</c:v>
                </c:pt>
                <c:pt idx="8">
                  <c:v>R &amp; D</c:v>
                </c:pt>
              </c:strCache>
            </c: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60</c:v>
                </c:pt>
                <c:pt idx="1">
                  <c:v>10</c:v>
                </c:pt>
                <c:pt idx="2">
                  <c:v>20</c:v>
                </c:pt>
                <c:pt idx="3">
                  <c:v>20</c:v>
                </c:pt>
                <c:pt idx="4">
                  <c:v>10</c:v>
                </c:pt>
                <c:pt idx="5">
                  <c:v>10</c:v>
                </c:pt>
                <c:pt idx="6">
                  <c:v>15</c:v>
                </c:pt>
                <c:pt idx="7">
                  <c:v>5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971-41E6-AC85-E9A1D1169E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6">
          <a:noFill/>
        </a:ln>
      </c:spPr>
    </c:plotArea>
    <c:plotVisOnly val="1"/>
    <c:dispBlanksAs val="gap"/>
    <c:showDLblsOverMax val="0"/>
  </c:chart>
  <c:spPr>
    <a:ln w="0" cmpd="sng">
      <a:prstDash val="solid"/>
    </a:ln>
  </c:spPr>
  <c:txPr>
    <a:bodyPr/>
    <a:lstStyle/>
    <a:p>
      <a:pPr>
        <a:defRPr sz="1797"/>
      </a:pPr>
      <a:endParaRPr lang="it-IT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AFC90C-64AD-E9CC-A892-3EFD4115E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58284-260D-4DB5-A502-032EDED14C62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22A8F7-A0DE-AD1D-965A-A6A22ED9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0397F4-6A75-87AF-57EA-4E31A0EA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36E3-10E8-4EF8-BF7E-24F908B6F0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58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9447B1-562A-0E48-0539-8FD9C5EF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C64E7-7F14-459D-B918-9F9A21A530E4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61E0DB-8E16-EB04-1160-666F9B74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328F02-87B3-2A2D-2728-562B85A8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9E42-E4FC-4286-9E58-4C9C3F604A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57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28A84-921E-A203-E789-874CF666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5BA2-64D3-472F-8F5E-DB91B1FC5C0D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F80552-815C-E1F9-439A-F8163E82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0ECD42-592E-ACD6-D179-F68F8151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3C1B9-FC6B-4231-92BC-BCD0C47780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87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BD7F9D-6D77-A0F9-5BE2-A7C6710D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A0A85-1806-4C61-BBDE-DE4B2CFF1EF4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8A3732-FCA7-81F4-5625-9B21A730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F38F5D-24FD-2313-D39F-E740790F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32ED7-0C3D-4EE3-96E3-0E234B6F13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54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4260F0-B0C9-9700-7A1D-A1FE78274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F66B-EF54-4AA5-BE46-D683C77C09B1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4428D9-A60B-EFB8-7875-1E620ABD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2A057E-427B-8565-9416-9AE0D60A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01139-1B9C-474C-93D2-B12DFCEA49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6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779616C-29EF-61E1-BC24-B34739F2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F75A-7B06-44FB-B0A8-792AA6E80850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881AC5C-FE79-6134-6691-CE3EB045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5D5AAF2-9967-064F-6616-DE07149A7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3203D-063D-42AF-AAFC-438468F2EC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22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493619B6-3867-E380-9B34-79A6B5B3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D6919-12CE-4C1C-B050-3E79B877D054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F5B79980-F647-F1DD-0844-5E5F9894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63D7ADA2-5D2F-D4A7-E6CC-E10D7188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D66C-30F5-46E1-8129-895DB71158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01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891284B7-B137-D3A0-F4F7-3E61D5F6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FC2F-4415-42A7-BB7F-4BC5C386CBC0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8F39C12-9678-64CF-04A9-DEC2AF353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B4B7F418-C0C6-8C5A-D98C-DD663CB91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145C8-C273-4022-859B-AEF2961B9E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98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1C6D9752-0D10-A71E-2797-B60855E5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0DB98-8C94-4BD5-8B57-B5B3EB9C63A5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C201EF1D-329A-2D9D-85A0-10CACCC28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B4029044-0A45-5D61-9180-4838FB06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1BBB5-FDDC-4779-ABED-EA234A2B7A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7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85D6D46-FEB7-7682-0289-690FD6CB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2C2F-2506-42D4-AFE8-29E47BC3BD78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2540222-38C3-3CD1-7ADE-F83E92E4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08054E7-FB76-62DD-E45E-A3597122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A4916-2875-441E-AACF-21093D275C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88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79F24C88-DAF9-BC9A-13BC-46EBA9DF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29BFA-9BCE-4590-8F09-E6FF6B15B197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8FED2ADB-121A-F8B0-A185-A87599C5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35BB1A3-D90D-77B1-03CA-E56255CA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98569-3AE1-406E-8B3F-F565CD37F7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06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336FF2C4-5E8C-2036-4B33-017027D83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5223B551-50B1-D92C-23D9-C9E89F07D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E7540D-06BB-7290-0716-1EDBF2675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A9B864-1208-46AB-9DB8-4EE60E864880}" type="datetimeFigureOut">
              <a:rPr lang="it-IT"/>
              <a:pPr>
                <a:defRPr/>
              </a:pPr>
              <a:t>07/03/2025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825012-19BE-3100-164A-72409C2FE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37EFED-381E-E594-23DE-C53E8F6EF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06BCCA-1646-4101-B72F-021927B759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Op-PRP.xlsx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QF%202023%20-%20VA%20Fornitori.xls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D:\Pagine%20da%20AGER_21Marzo2014.pdf" TargetMode="External"/><Relationship Id="rId4" Type="http://schemas.openxmlformats.org/officeDocument/2006/relationships/hyperlink" Target="file:///D:\Pagine%20da%20AGER_21Marzo2014%20-%201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ertifico.com/id/23344" TargetMode="Externa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://www.suecosanprospero.com/" TargetMode="External"/><Relationship Id="rId7" Type="http://schemas.openxmlformats.org/officeDocument/2006/relationships/hyperlink" Target="http://www.politicheagricole.it/" TargetMode="External"/><Relationship Id="rId2" Type="http://schemas.openxmlformats.org/officeDocument/2006/relationships/hyperlink" Target="http://www.vinicolasannazaro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i910.it/" TargetMode="External"/><Relationship Id="rId5" Type="http://schemas.openxmlformats.org/officeDocument/2006/relationships/hyperlink" Target="http://www.aqtan.it/" TargetMode="External"/><Relationship Id="rId4" Type="http://schemas.openxmlformats.org/officeDocument/2006/relationships/hyperlink" Target="http://www.laviv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A826D4-3930-FA72-75E9-5F1AA90D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Moris Vignali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A5CB67-2B9A-20DB-DE75-DBD767B37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9538"/>
            <a:ext cx="6491288" cy="49291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dirty="0"/>
              <a:t>1992 : 1998 </a:t>
            </a:r>
            <a:r>
              <a:rPr lang="it-IT" sz="2000" dirty="0"/>
              <a:t>– Laurea in Chimica: indirizzo Chimico-Fisico. </a:t>
            </a:r>
            <a:br>
              <a:rPr lang="it-IT" sz="2000" dirty="0"/>
            </a:br>
            <a:r>
              <a:rPr lang="it-IT" sz="2000" dirty="0"/>
              <a:t>Tesi: “Studio della reazione di fotodegradazione di erbicidi della famiglia delle </a:t>
            </a:r>
            <a:r>
              <a:rPr lang="it-IT" sz="2000" dirty="0" err="1"/>
              <a:t>solfoniluree</a:t>
            </a:r>
            <a:r>
              <a:rPr lang="it-IT" sz="2000" dirty="0"/>
              <a:t>.”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dirty="0"/>
              <a:t>Marzo 1999 </a:t>
            </a:r>
            <a:r>
              <a:rPr lang="it-IT" sz="2000" dirty="0"/>
              <a:t>– Borsa di studio presso Vinicola San </a:t>
            </a:r>
            <a:r>
              <a:rPr lang="it-IT" sz="2000" dirty="0" err="1"/>
              <a:t>Nazaro</a:t>
            </a:r>
            <a:r>
              <a:rPr lang="it-IT" sz="2000" dirty="0"/>
              <a:t>. </a:t>
            </a:r>
            <a:br>
              <a:rPr lang="it-IT" sz="2000" dirty="0"/>
            </a:br>
            <a:r>
              <a:rPr lang="it-IT" sz="2000" dirty="0"/>
              <a:t>Argomento di ricerca: “Studio dell’evoluzione di matrici enologiche in presenza di anidride solforosa e tecniche di desolforazione.”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dirty="0"/>
              <a:t>1999 : 2002 </a:t>
            </a:r>
            <a:r>
              <a:rPr lang="it-IT" sz="2000" dirty="0"/>
              <a:t>– Dottorato di ricerca in Chimica.</a:t>
            </a:r>
            <a:br>
              <a:rPr lang="it-IT" sz="2000" dirty="0"/>
            </a:br>
            <a:r>
              <a:rPr lang="it-IT" sz="2000" dirty="0"/>
              <a:t>Tesi: “Sviluppo e messa a punto di metodi analitici per la classificazione di varietali in matrici enologiche”.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dirty="0"/>
              <a:t>2003 : 2005 </a:t>
            </a:r>
            <a:r>
              <a:rPr lang="it-IT" sz="2000" dirty="0"/>
              <a:t>– Responsabile </a:t>
            </a:r>
            <a:r>
              <a:rPr lang="it-IT" sz="2000" dirty="0" err="1"/>
              <a:t>R&amp;D</a:t>
            </a:r>
            <a:r>
              <a:rPr lang="it-IT" sz="2000" dirty="0"/>
              <a:t> e Analisi Laboratorio presso Vinicola San </a:t>
            </a:r>
            <a:r>
              <a:rPr lang="it-IT" sz="2000" dirty="0" err="1"/>
              <a:t>Nazaro</a:t>
            </a:r>
            <a:r>
              <a:rPr lang="it-IT" sz="2000" dirty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dirty="0"/>
              <a:t>2006</a:t>
            </a:r>
            <a:r>
              <a:rPr lang="it-IT" sz="2000" dirty="0"/>
              <a:t> – Libera Professione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dirty="0"/>
              <a:t>2010</a:t>
            </a:r>
            <a:r>
              <a:rPr lang="it-IT" sz="2000" dirty="0"/>
              <a:t> – </a:t>
            </a:r>
            <a:r>
              <a:rPr lang="it-IT" sz="2000" dirty="0" err="1"/>
              <a:t>Aqtan</a:t>
            </a:r>
            <a:r>
              <a:rPr lang="it-IT" sz="2000" dirty="0"/>
              <a:t> s.r.l.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865F3-0FDB-5F71-3A14-0E1A957B2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513013"/>
            <a:ext cx="19081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32E408-77D8-066D-A274-B538DFFB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41148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oris\Documents\Libera Professione\Logo C.jpg">
            <a:extLst>
              <a:ext uri="{FF2B5EF4-FFF2-40B4-BE49-F238E27FC236}">
                <a16:creationId xmlns:a16="http://schemas.microsoft.com/office/drawing/2014/main" id="{B1B46890-25A1-A357-1324-35C517F2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01332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06F5A6A2-0A92-1B05-5FE3-2A1EC871900F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C428648B-E5F5-F3F9-BDFC-8FB8C2C0B0CE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intestazione verde.jpg">
            <a:extLst>
              <a:ext uri="{FF2B5EF4-FFF2-40B4-BE49-F238E27FC236}">
                <a16:creationId xmlns:a16="http://schemas.microsoft.com/office/drawing/2014/main" id="{E82F59E5-C406-A783-6637-384E666C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5756275"/>
            <a:ext cx="248443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 descr="&quot;&quot;">
            <a:extLst>
              <a:ext uri="{FF2B5EF4-FFF2-40B4-BE49-F238E27FC236}">
                <a16:creationId xmlns:a16="http://schemas.microsoft.com/office/drawing/2014/main" id="{6A450C8F-0B07-E450-D9DA-4D02F110B9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3022A7C4-8BF8-A251-0F4D-9746251CA5B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3" descr="&quot;&quot;">
            <a:extLst>
              <a:ext uri="{FF2B5EF4-FFF2-40B4-BE49-F238E27FC236}">
                <a16:creationId xmlns:a16="http://schemas.microsoft.com/office/drawing/2014/main" id="{C78BEA6A-97BF-3130-56DA-4184ABA77C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025775" y="1839913"/>
            <a:ext cx="6118225" cy="50180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E463CBF4-353D-FD93-7BDF-962F359C7D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74" name="Immagine 4" descr="Immagine che contiene testo, interni, elettrodomestico&#10;&#10;Descrizione generata automaticamente">
            <a:extLst>
              <a:ext uri="{FF2B5EF4-FFF2-40B4-BE49-F238E27FC236}">
                <a16:creationId xmlns:a16="http://schemas.microsoft.com/office/drawing/2014/main" id="{389517D9-5B60-5672-597B-3FECF8F0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r="-2" b="-2"/>
          <a:stretch>
            <a:fillRect/>
          </a:stretch>
        </p:blipFill>
        <p:spPr bwMode="auto">
          <a:xfrm>
            <a:off x="342900" y="457200"/>
            <a:ext cx="845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6" descr="Immagine che contiene testo, interni, contatore, articoli&#10;&#10;Descrizione generata automaticamente">
            <a:extLst>
              <a:ext uri="{FF2B5EF4-FFF2-40B4-BE49-F238E27FC236}">
                <a16:creationId xmlns:a16="http://schemas.microsoft.com/office/drawing/2014/main" id="{B96517D4-5DC4-9431-CFAF-3A144BDBC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: Shape 11" descr="&quot;&quot;">
            <a:extLst>
              <a:ext uri="{FF2B5EF4-FFF2-40B4-BE49-F238E27FC236}">
                <a16:creationId xmlns:a16="http://schemas.microsoft.com/office/drawing/2014/main" id="{C903E970-5914-B9FE-5BDA-5D811A56C9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71888" y="0"/>
            <a:ext cx="5472112" cy="6853238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Immagine 4" descr="Immagine che contiene interni, parete, cucina, apparecchio&#10;&#10;Descrizione generata automaticamente">
            <a:extLst>
              <a:ext uri="{FF2B5EF4-FFF2-40B4-BE49-F238E27FC236}">
                <a16:creationId xmlns:a16="http://schemas.microsoft.com/office/drawing/2014/main" id="{3A68A459-FF0F-40E6-75EB-0861D7F669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607" r="10981"/>
          <a:stretch/>
        </p:blipFill>
        <p:spPr>
          <a:xfrm>
            <a:off x="3797316" y="1"/>
            <a:ext cx="5346685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65B80729-C9F9-9EF2-C070-4C54C2BFF4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5" name="Immagine 4" descr="Immagine che contiene Elettrodomestico, interno, testo, elettrodomestico&#10;&#10;Descrizione generata automaticamente">
            <a:extLst>
              <a:ext uri="{FF2B5EF4-FFF2-40B4-BE49-F238E27FC236}">
                <a16:creationId xmlns:a16="http://schemas.microsoft.com/office/drawing/2014/main" id="{93CC0AD2-6AB9-52D6-C5A7-ED72B9E52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r="1685" b="2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470DDF8D-3CF2-0FCD-FA38-77A285A2F511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53E24612-50FE-EC82-BFED-A17E72414341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0BDE303A-453F-BBDD-6E9B-C49EB573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X</a:t>
            </a:r>
            <a:r>
              <a:rPr lang="it-IT" dirty="0"/>
              <a:t> – ACCP – Reg 178/2002 e </a:t>
            </a:r>
            <a:r>
              <a:rPr lang="it-IT" dirty="0" err="1"/>
              <a:t>succ</a:t>
            </a:r>
            <a:r>
              <a:rPr lang="it-IT" dirty="0"/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332A2A4-6F87-7F7B-EADB-7A83B63924DD}"/>
              </a:ext>
            </a:extLst>
          </p:cNvPr>
          <p:cNvSpPr txBox="1"/>
          <p:nvPr/>
        </p:nvSpPr>
        <p:spPr>
          <a:xfrm>
            <a:off x="457200" y="1752600"/>
            <a:ext cx="6778625" cy="3908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+mn-lt"/>
              </a:rPr>
              <a:t>Il chimico e la sicurezza alimentare: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7200" dirty="0">
                <a:solidFill>
                  <a:srgbClr val="00B050"/>
                </a:solidFill>
                <a:latin typeface="+mn-lt"/>
              </a:rPr>
              <a:t>H</a:t>
            </a:r>
            <a:r>
              <a:rPr lang="it-IT" sz="7200" dirty="0">
                <a:latin typeface="+mn-lt"/>
              </a:rPr>
              <a:t>ACCP… </a:t>
            </a:r>
            <a:r>
              <a:rPr lang="it-IT" sz="3600" dirty="0">
                <a:latin typeface="+mn-lt"/>
              </a:rPr>
              <a:t>hazard</a:t>
            </a:r>
            <a:endParaRPr lang="it-IT" sz="7200" dirty="0">
              <a:latin typeface="+mn-lt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7200" dirty="0">
                <a:solidFill>
                  <a:srgbClr val="FFC000"/>
                </a:solidFill>
                <a:latin typeface="+mn-lt"/>
              </a:rPr>
              <a:t>V</a:t>
            </a:r>
            <a:r>
              <a:rPr lang="it-IT" sz="7200" dirty="0">
                <a:latin typeface="+mn-lt"/>
              </a:rPr>
              <a:t>ACCP…</a:t>
            </a:r>
            <a:r>
              <a:rPr lang="it-IT" sz="3600" dirty="0">
                <a:latin typeface="+mn-lt"/>
              </a:rPr>
              <a:t> </a:t>
            </a:r>
            <a:r>
              <a:rPr lang="it-IT" sz="3600" dirty="0" err="1">
                <a:latin typeface="+mn-lt"/>
              </a:rPr>
              <a:t>vulnerability</a:t>
            </a:r>
            <a:endParaRPr lang="it-IT" sz="7200" dirty="0">
              <a:latin typeface="+mn-lt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7200" dirty="0">
                <a:solidFill>
                  <a:srgbClr val="FF0000"/>
                </a:solidFill>
                <a:latin typeface="+mn-lt"/>
              </a:rPr>
              <a:t>T</a:t>
            </a:r>
            <a:r>
              <a:rPr lang="it-IT" sz="7200" dirty="0">
                <a:latin typeface="+mn-lt"/>
              </a:rPr>
              <a:t>ACCP…</a:t>
            </a:r>
            <a:r>
              <a:rPr lang="it-IT" sz="3600" dirty="0">
                <a:latin typeface="+mn-lt"/>
              </a:rPr>
              <a:t> </a:t>
            </a:r>
            <a:r>
              <a:rPr lang="it-IT" sz="3600" dirty="0" err="1">
                <a:latin typeface="+mn-lt"/>
              </a:rPr>
              <a:t>threat</a:t>
            </a:r>
            <a:endParaRPr lang="it-IT" sz="7200" dirty="0">
              <a:latin typeface="+mn-lt"/>
            </a:endParaRPr>
          </a:p>
        </p:txBody>
      </p:sp>
      <p:pic>
        <p:nvPicPr>
          <p:cNvPr id="14342" name="Anteprima della diapositiva 12">
            <a:extLst>
              <a:ext uri="{FF2B5EF4-FFF2-40B4-BE49-F238E27FC236}">
                <a16:creationId xmlns:a16="http://schemas.microsoft.com/office/drawing/2014/main" id="{12D1273F-8D2E-5C11-CB20-760FBE39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078163"/>
            <a:ext cx="1543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Anteprima della diapositiva 14">
            <a:extLst>
              <a:ext uri="{FF2B5EF4-FFF2-40B4-BE49-F238E27FC236}">
                <a16:creationId xmlns:a16="http://schemas.microsoft.com/office/drawing/2014/main" id="{FFF5F0D2-B917-718B-73D9-D8811CBC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1731963"/>
            <a:ext cx="14509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7 7.40741E-7 L 2.77778E-7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>
            <a:extLst>
              <a:ext uri="{FF2B5EF4-FFF2-40B4-BE49-F238E27FC236}">
                <a16:creationId xmlns:a16="http://schemas.microsoft.com/office/drawing/2014/main" id="{D17DCE9B-EDA4-315A-F47D-2C33B672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84500"/>
            <a:ext cx="24495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tagono 4">
            <a:extLst>
              <a:ext uri="{FF2B5EF4-FFF2-40B4-BE49-F238E27FC236}">
                <a16:creationId xmlns:a16="http://schemas.microsoft.com/office/drawing/2014/main" id="{124EA670-C024-02F5-86C8-45C192743FBA}"/>
              </a:ext>
            </a:extLst>
          </p:cNvPr>
          <p:cNvSpPr/>
          <p:nvPr/>
        </p:nvSpPr>
        <p:spPr>
          <a:xfrm>
            <a:off x="323850" y="2312988"/>
            <a:ext cx="1727200" cy="503237"/>
          </a:xfrm>
          <a:prstGeom prst="homePlat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/>
                </a:solidFill>
              </a:rPr>
              <a:t>Coltivatori Diretti</a:t>
            </a:r>
          </a:p>
        </p:txBody>
      </p:sp>
      <p:sp>
        <p:nvSpPr>
          <p:cNvPr id="6" name="Pentagono 5">
            <a:extLst>
              <a:ext uri="{FF2B5EF4-FFF2-40B4-BE49-F238E27FC236}">
                <a16:creationId xmlns:a16="http://schemas.microsoft.com/office/drawing/2014/main" id="{1A26CDC5-0951-4D19-E1DC-65D193F21A42}"/>
              </a:ext>
            </a:extLst>
          </p:cNvPr>
          <p:cNvSpPr/>
          <p:nvPr/>
        </p:nvSpPr>
        <p:spPr>
          <a:xfrm>
            <a:off x="719138" y="3179763"/>
            <a:ext cx="1728787" cy="504825"/>
          </a:xfrm>
          <a:prstGeom prst="homePlat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/>
                </a:solidFill>
              </a:rPr>
              <a:t>Cantine Sociali</a:t>
            </a:r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BB536A15-6A6D-348D-E6F3-E5D934FC4DEF}"/>
              </a:ext>
            </a:extLst>
          </p:cNvPr>
          <p:cNvSpPr/>
          <p:nvPr/>
        </p:nvSpPr>
        <p:spPr>
          <a:xfrm rot="16200000">
            <a:off x="1835151" y="3209925"/>
            <a:ext cx="2520950" cy="504825"/>
          </a:xfrm>
          <a:prstGeom prst="roundRect">
            <a:avLst>
              <a:gd name="adj" fmla="val 32442"/>
            </a:avLst>
          </a:prstGeom>
          <a:solidFill>
            <a:schemeClr val="bg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/>
                </a:solidFill>
              </a:rPr>
              <a:t>Agenti di commercio</a:t>
            </a:r>
          </a:p>
        </p:txBody>
      </p:sp>
      <p:sp>
        <p:nvSpPr>
          <p:cNvPr id="8" name="Rettangolo arrotondato 7">
            <a:extLst>
              <a:ext uri="{FF2B5EF4-FFF2-40B4-BE49-F238E27FC236}">
                <a16:creationId xmlns:a16="http://schemas.microsoft.com/office/drawing/2014/main" id="{7C53078E-AB84-D7C1-FD02-79F85781CEBD}"/>
              </a:ext>
            </a:extLst>
          </p:cNvPr>
          <p:cNvSpPr/>
          <p:nvPr/>
        </p:nvSpPr>
        <p:spPr>
          <a:xfrm rot="16200000">
            <a:off x="5363369" y="3210719"/>
            <a:ext cx="2522537" cy="504825"/>
          </a:xfrm>
          <a:prstGeom prst="roundRect">
            <a:avLst>
              <a:gd name="adj" fmla="val 32442"/>
            </a:avLst>
          </a:prstGeom>
          <a:solidFill>
            <a:schemeClr val="bg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/>
                </a:solidFill>
              </a:rPr>
              <a:t>Agenti di commercio / broker</a:t>
            </a:r>
          </a:p>
        </p:txBody>
      </p:sp>
      <p:sp>
        <p:nvSpPr>
          <p:cNvPr id="9" name="Documento 8">
            <a:extLst>
              <a:ext uri="{FF2B5EF4-FFF2-40B4-BE49-F238E27FC236}">
                <a16:creationId xmlns:a16="http://schemas.microsoft.com/office/drawing/2014/main" id="{FF0917B5-CC82-F92D-40BF-CAB576D30979}"/>
              </a:ext>
            </a:extLst>
          </p:cNvPr>
          <p:cNvSpPr/>
          <p:nvPr/>
        </p:nvSpPr>
        <p:spPr>
          <a:xfrm>
            <a:off x="3635375" y="4508500"/>
            <a:ext cx="2449513" cy="1368425"/>
          </a:xfrm>
          <a:prstGeom prst="flowChartDocumen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chemeClr val="tx1"/>
                </a:solidFill>
              </a:rPr>
              <a:t>Fornitori di </a:t>
            </a:r>
            <a:r>
              <a:rPr lang="it-IT" sz="1200" dirty="0" err="1">
                <a:solidFill>
                  <a:schemeClr val="tx1"/>
                </a:solidFill>
              </a:rPr>
              <a:t>Add</a:t>
            </a:r>
            <a:r>
              <a:rPr lang="it-IT" sz="1200" dirty="0">
                <a:solidFill>
                  <a:schemeClr val="tx1"/>
                </a:solidFill>
              </a:rPr>
              <a:t>. </a:t>
            </a:r>
            <a:r>
              <a:rPr lang="it-IT" sz="1200" dirty="0" err="1">
                <a:solidFill>
                  <a:schemeClr val="tx1"/>
                </a:solidFill>
              </a:rPr>
              <a:t>Coad</a:t>
            </a:r>
            <a:r>
              <a:rPr lang="it-IT" sz="1200" dirty="0">
                <a:solidFill>
                  <a:schemeClr val="tx1"/>
                </a:solidFill>
              </a:rPr>
              <a:t>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chemeClr val="tx1"/>
                </a:solidFill>
              </a:rPr>
              <a:t>Fornitori di Packaging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chemeClr val="tx1"/>
                </a:solidFill>
              </a:rPr>
              <a:t>Fornitori di Trasporti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chemeClr val="tx1"/>
                </a:solidFill>
              </a:rPr>
              <a:t>Logistica Appaltata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chemeClr val="tx1"/>
                </a:solidFill>
              </a:rPr>
              <a:t>Fornitori di servizi</a:t>
            </a:r>
          </a:p>
        </p:txBody>
      </p:sp>
      <p:sp>
        <p:nvSpPr>
          <p:cNvPr id="10" name="Telaio 9">
            <a:extLst>
              <a:ext uri="{FF2B5EF4-FFF2-40B4-BE49-F238E27FC236}">
                <a16:creationId xmlns:a16="http://schemas.microsoft.com/office/drawing/2014/main" id="{B2107DD0-036F-49A7-5081-3344056973B9}"/>
              </a:ext>
            </a:extLst>
          </p:cNvPr>
          <p:cNvSpPr/>
          <p:nvPr/>
        </p:nvSpPr>
        <p:spPr>
          <a:xfrm>
            <a:off x="7569200" y="2959100"/>
            <a:ext cx="1368425" cy="1008063"/>
          </a:xfrm>
          <a:prstGeom prst="bevel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rgbClr val="FF0000"/>
                </a:solidFill>
              </a:rPr>
              <a:t>Clienti: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rgbClr val="FF0000"/>
                </a:solidFill>
              </a:rPr>
              <a:t>Italia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rgbClr val="FF0000"/>
                </a:solidFill>
              </a:rPr>
              <a:t>Estero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DE4FAB1-A697-19C4-7C0F-384215559C17}"/>
              </a:ext>
            </a:extLst>
          </p:cNvPr>
          <p:cNvCxnSpPr>
            <a:stCxn id="5" idx="3"/>
            <a:endCxn id="15362" idx="0"/>
          </p:cNvCxnSpPr>
          <p:nvPr/>
        </p:nvCxnSpPr>
        <p:spPr>
          <a:xfrm>
            <a:off x="2051050" y="2565400"/>
            <a:ext cx="2808288" cy="419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562956D-30AB-FB2A-1D12-ABC18839411A}"/>
              </a:ext>
            </a:extLst>
          </p:cNvPr>
          <p:cNvCxnSpPr>
            <a:stCxn id="6" idx="3"/>
            <a:endCxn id="15362" idx="1"/>
          </p:cNvCxnSpPr>
          <p:nvPr/>
        </p:nvCxnSpPr>
        <p:spPr>
          <a:xfrm flipV="1">
            <a:off x="2447925" y="3429000"/>
            <a:ext cx="1187450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2F5813B-40C6-B061-C8FA-4C5606222A9A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1062038" y="2816225"/>
            <a:ext cx="395287" cy="363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73745B7-DEEA-FB64-6EEF-C44173611C3D}"/>
              </a:ext>
            </a:extLst>
          </p:cNvPr>
          <p:cNvCxnSpPr>
            <a:stCxn id="15362" idx="3"/>
            <a:endCxn id="10" idx="4"/>
          </p:cNvCxnSpPr>
          <p:nvPr/>
        </p:nvCxnSpPr>
        <p:spPr>
          <a:xfrm>
            <a:off x="6084888" y="3429000"/>
            <a:ext cx="1484312" cy="33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E6473EB-7348-FD92-1CD3-6EBB92B4D9C3}"/>
              </a:ext>
            </a:extLst>
          </p:cNvPr>
          <p:cNvCxnSpPr>
            <a:stCxn id="9" idx="0"/>
            <a:endCxn id="15362" idx="2"/>
          </p:cNvCxnSpPr>
          <p:nvPr/>
        </p:nvCxnSpPr>
        <p:spPr>
          <a:xfrm flipV="1">
            <a:off x="4859338" y="3873500"/>
            <a:ext cx="0" cy="635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ppia parentesi quadra 23">
            <a:extLst>
              <a:ext uri="{FF2B5EF4-FFF2-40B4-BE49-F238E27FC236}">
                <a16:creationId xmlns:a16="http://schemas.microsoft.com/office/drawing/2014/main" id="{0EB3D829-227E-0D81-AD4E-886DC73FD2A0}"/>
              </a:ext>
            </a:extLst>
          </p:cNvPr>
          <p:cNvSpPr/>
          <p:nvPr/>
        </p:nvSpPr>
        <p:spPr>
          <a:xfrm>
            <a:off x="3635375" y="2636838"/>
            <a:ext cx="2449513" cy="1627187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990000"/>
                </a:solidFill>
              </a:rPr>
              <a:t>Proprietà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solidFill>
                <a:srgbClr val="99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solidFill>
                <a:srgbClr val="99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solidFill>
                <a:srgbClr val="99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990000"/>
                </a:solidFill>
              </a:rPr>
              <a:t>Addetti</a:t>
            </a:r>
          </a:p>
        </p:txBody>
      </p:sp>
      <p:sp>
        <p:nvSpPr>
          <p:cNvPr id="25" name="Esplosione 2 24">
            <a:extLst>
              <a:ext uri="{FF2B5EF4-FFF2-40B4-BE49-F238E27FC236}">
                <a16:creationId xmlns:a16="http://schemas.microsoft.com/office/drawing/2014/main" id="{C9C6A357-D925-8EB7-18AD-875A23622E16}"/>
              </a:ext>
            </a:extLst>
          </p:cNvPr>
          <p:cNvSpPr/>
          <p:nvPr/>
        </p:nvSpPr>
        <p:spPr>
          <a:xfrm>
            <a:off x="4643438" y="549275"/>
            <a:ext cx="2232025" cy="863600"/>
          </a:xfrm>
          <a:prstGeom prst="irregularSeal2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rgbClr val="FF0000"/>
                </a:solidFill>
              </a:rPr>
              <a:t>Competitors</a:t>
            </a:r>
          </a:p>
        </p:txBody>
      </p:sp>
      <p:sp>
        <p:nvSpPr>
          <p:cNvPr id="26" name="Esplosione 2 25">
            <a:extLst>
              <a:ext uri="{FF2B5EF4-FFF2-40B4-BE49-F238E27FC236}">
                <a16:creationId xmlns:a16="http://schemas.microsoft.com/office/drawing/2014/main" id="{750D641E-9403-B4BE-5694-A5A0F4AAEF46}"/>
              </a:ext>
            </a:extLst>
          </p:cNvPr>
          <p:cNvSpPr/>
          <p:nvPr/>
        </p:nvSpPr>
        <p:spPr>
          <a:xfrm>
            <a:off x="3132138" y="158750"/>
            <a:ext cx="2232025" cy="863600"/>
          </a:xfrm>
          <a:prstGeom prst="irregularSeal2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err="1">
                <a:solidFill>
                  <a:srgbClr val="FF0000"/>
                </a:solidFill>
              </a:rPr>
              <a:t>Food</a:t>
            </a:r>
            <a:r>
              <a:rPr lang="it-IT" sz="1200" dirty="0">
                <a:solidFill>
                  <a:srgbClr val="FF0000"/>
                </a:solidFill>
              </a:rPr>
              <a:t> </a:t>
            </a:r>
            <a:r>
              <a:rPr lang="it-IT" sz="1200" dirty="0" err="1">
                <a:solidFill>
                  <a:srgbClr val="FF0000"/>
                </a:solidFill>
              </a:rPr>
              <a:t>Fraud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27" name="Esplosione 2 26">
            <a:extLst>
              <a:ext uri="{FF2B5EF4-FFF2-40B4-BE49-F238E27FC236}">
                <a16:creationId xmlns:a16="http://schemas.microsoft.com/office/drawing/2014/main" id="{8C1076EB-4349-27FB-B0DF-AD22C6FFCAFF}"/>
              </a:ext>
            </a:extLst>
          </p:cNvPr>
          <p:cNvSpPr/>
          <p:nvPr/>
        </p:nvSpPr>
        <p:spPr>
          <a:xfrm>
            <a:off x="5795963" y="1052513"/>
            <a:ext cx="2232025" cy="863600"/>
          </a:xfrm>
          <a:prstGeom prst="irregularSeal2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err="1">
                <a:solidFill>
                  <a:srgbClr val="FF0000"/>
                </a:solidFill>
              </a:rPr>
              <a:t>Vulnerability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28" name="Rettangolo arrotondato 27">
            <a:extLst>
              <a:ext uri="{FF2B5EF4-FFF2-40B4-BE49-F238E27FC236}">
                <a16:creationId xmlns:a16="http://schemas.microsoft.com/office/drawing/2014/main" id="{2EEC847A-E2B8-86A4-FC10-11CCA542DB17}"/>
              </a:ext>
            </a:extLst>
          </p:cNvPr>
          <p:cNvSpPr/>
          <p:nvPr/>
        </p:nvSpPr>
        <p:spPr>
          <a:xfrm>
            <a:off x="539750" y="404813"/>
            <a:ext cx="7848600" cy="5688012"/>
          </a:xfrm>
          <a:prstGeom prst="roundRect">
            <a:avLst>
              <a:gd name="adj" fmla="val 26828"/>
            </a:avLst>
          </a:prstGeom>
          <a:noFill/>
          <a:ln w="28575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15379" name="CasellaDiTesto 28">
            <a:extLst>
              <a:ext uri="{FF2B5EF4-FFF2-40B4-BE49-F238E27FC236}">
                <a16:creationId xmlns:a16="http://schemas.microsoft.com/office/drawing/2014/main" id="{2AEDF3C4-AD92-4E8D-48E3-3D1AA699E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300663"/>
            <a:ext cx="1458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FF6600"/>
                </a:solidFill>
              </a:rPr>
              <a:t>Ambiente, Territorio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FF6600"/>
                </a:solidFill>
              </a:rPr>
              <a:t>Sociale, Politico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FF6600"/>
                </a:solidFill>
              </a:rPr>
              <a:t>Istituzionale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Connettore 7 83">
            <a:extLst>
              <a:ext uri="{FF2B5EF4-FFF2-40B4-BE49-F238E27FC236}">
                <a16:creationId xmlns:a16="http://schemas.microsoft.com/office/drawing/2014/main" id="{709FF866-6F14-D6FD-1A90-F4AA3CF7AC22}"/>
              </a:ext>
            </a:extLst>
          </p:cNvPr>
          <p:cNvCxnSpPr>
            <a:stCxn id="36" idx="1"/>
            <a:endCxn id="39" idx="2"/>
          </p:cNvCxnSpPr>
          <p:nvPr/>
        </p:nvCxnSpPr>
        <p:spPr>
          <a:xfrm rot="16200000" flipH="1">
            <a:off x="2480468" y="2307432"/>
            <a:ext cx="715963" cy="3619500"/>
          </a:xfrm>
          <a:prstGeom prst="curved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3A215F4E-7227-6927-06E1-73E67DD9B49B}"/>
              </a:ext>
            </a:extLst>
          </p:cNvPr>
          <p:cNvCxnSpPr>
            <a:stCxn id="0" idx="1"/>
            <a:endCxn id="90" idx="0"/>
          </p:cNvCxnSpPr>
          <p:nvPr/>
        </p:nvCxnSpPr>
        <p:spPr>
          <a:xfrm>
            <a:off x="3311525" y="3775075"/>
            <a:ext cx="215900" cy="20002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arrotondato 39">
            <a:extLst>
              <a:ext uri="{FF2B5EF4-FFF2-40B4-BE49-F238E27FC236}">
                <a16:creationId xmlns:a16="http://schemas.microsoft.com/office/drawing/2014/main" id="{A76D7962-3B8E-451B-55CE-A6CC2A5FAAD4}"/>
              </a:ext>
            </a:extLst>
          </p:cNvPr>
          <p:cNvSpPr/>
          <p:nvPr/>
        </p:nvSpPr>
        <p:spPr>
          <a:xfrm>
            <a:off x="107950" y="320675"/>
            <a:ext cx="7272338" cy="6335713"/>
          </a:xfrm>
          <a:prstGeom prst="roundRect">
            <a:avLst>
              <a:gd name="adj" fmla="val 367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FF0000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rgbClr val="FF0000"/>
                </a:solidFill>
              </a:rPr>
              <a:t>AMMINISTRAZIONE</a:t>
            </a: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11388A29-1785-AC50-D78F-DC8E8D96F3CB}"/>
              </a:ext>
            </a:extLst>
          </p:cNvPr>
          <p:cNvSpPr/>
          <p:nvPr/>
        </p:nvSpPr>
        <p:spPr>
          <a:xfrm>
            <a:off x="539750" y="476250"/>
            <a:ext cx="1655763" cy="5048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MATERIE PRIME</a:t>
            </a:r>
          </a:p>
        </p:txBody>
      </p:sp>
      <p:sp>
        <p:nvSpPr>
          <p:cNvPr id="3" name="Rettangolo con angoli ritagliati in diagonale 2">
            <a:extLst>
              <a:ext uri="{FF2B5EF4-FFF2-40B4-BE49-F238E27FC236}">
                <a16:creationId xmlns:a16="http://schemas.microsoft.com/office/drawing/2014/main" id="{0607EB0C-E7F4-6F1C-490A-BBC1C699A49D}"/>
              </a:ext>
            </a:extLst>
          </p:cNvPr>
          <p:cNvSpPr/>
          <p:nvPr/>
        </p:nvSpPr>
        <p:spPr>
          <a:xfrm>
            <a:off x="2195736" y="2982516"/>
            <a:ext cx="2232248" cy="792088"/>
          </a:xfrm>
          <a:prstGeom prst="snip2Diag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PRODUZIONE VSN</a:t>
            </a:r>
          </a:p>
        </p:txBody>
      </p:sp>
      <p:sp>
        <p:nvSpPr>
          <p:cNvPr id="4" name="Rettangolo arrotondato 3">
            <a:extLst>
              <a:ext uri="{FF2B5EF4-FFF2-40B4-BE49-F238E27FC236}">
                <a16:creationId xmlns:a16="http://schemas.microsoft.com/office/drawing/2014/main" id="{472953B8-D8C2-95E5-C630-61C95B7FBFB3}"/>
              </a:ext>
            </a:extLst>
          </p:cNvPr>
          <p:cNvSpPr/>
          <p:nvPr/>
        </p:nvSpPr>
        <p:spPr>
          <a:xfrm>
            <a:off x="2411413" y="476250"/>
            <a:ext cx="1655762" cy="5048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ADDITIVI E COADIUVANTI</a:t>
            </a:r>
          </a:p>
        </p:txBody>
      </p:sp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8FCD88FD-F365-7F7C-46A5-8BF9B8493613}"/>
              </a:ext>
            </a:extLst>
          </p:cNvPr>
          <p:cNvSpPr/>
          <p:nvPr/>
        </p:nvSpPr>
        <p:spPr>
          <a:xfrm>
            <a:off x="4284663" y="476250"/>
            <a:ext cx="1655762" cy="5048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PACKAGING</a:t>
            </a:r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F56188A6-3E65-04BD-0308-DCABAB7FE15D}"/>
              </a:ext>
            </a:extLst>
          </p:cNvPr>
          <p:cNvSpPr/>
          <p:nvPr/>
        </p:nvSpPr>
        <p:spPr>
          <a:xfrm>
            <a:off x="5508625" y="1273175"/>
            <a:ext cx="1655763" cy="50482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IMPIANTI e MACCHINARI</a:t>
            </a:r>
          </a:p>
        </p:txBody>
      </p:sp>
      <p:sp>
        <p:nvSpPr>
          <p:cNvPr id="8" name="Rettangolo arrotondato 7">
            <a:extLst>
              <a:ext uri="{FF2B5EF4-FFF2-40B4-BE49-F238E27FC236}">
                <a16:creationId xmlns:a16="http://schemas.microsoft.com/office/drawing/2014/main" id="{E2C80416-4376-55FA-8F79-A44DE28F7189}"/>
              </a:ext>
            </a:extLst>
          </p:cNvPr>
          <p:cNvSpPr/>
          <p:nvPr/>
        </p:nvSpPr>
        <p:spPr>
          <a:xfrm>
            <a:off x="539750" y="5776913"/>
            <a:ext cx="1655763" cy="503237"/>
          </a:xfrm>
          <a:prstGeom prst="roundRect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PRODOTTI FINITI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6986A4A-C669-3BEA-686D-070F6E027002}"/>
              </a:ext>
            </a:extLst>
          </p:cNvPr>
          <p:cNvCxnSpPr>
            <a:stCxn id="2" idx="2"/>
            <a:endCxn id="0" idx="3"/>
          </p:cNvCxnSpPr>
          <p:nvPr/>
        </p:nvCxnSpPr>
        <p:spPr>
          <a:xfrm>
            <a:off x="1368425" y="981075"/>
            <a:ext cx="1943100" cy="200183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707513C-8F33-6095-D01D-D21B68D5B389}"/>
              </a:ext>
            </a:extLst>
          </p:cNvPr>
          <p:cNvCxnSpPr>
            <a:stCxn id="4" idx="2"/>
            <a:endCxn id="0" idx="3"/>
          </p:cNvCxnSpPr>
          <p:nvPr/>
        </p:nvCxnSpPr>
        <p:spPr>
          <a:xfrm>
            <a:off x="3240088" y="981075"/>
            <a:ext cx="71437" cy="200183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7199950-B74D-58D4-E12F-5350FF9BA4F5}"/>
              </a:ext>
            </a:extLst>
          </p:cNvPr>
          <p:cNvCxnSpPr>
            <a:stCxn id="5" idx="2"/>
            <a:endCxn id="0" idx="3"/>
          </p:cNvCxnSpPr>
          <p:nvPr/>
        </p:nvCxnSpPr>
        <p:spPr>
          <a:xfrm flipH="1">
            <a:off x="3311525" y="981075"/>
            <a:ext cx="1800225" cy="200183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71E9F98-2E4F-5051-A4B4-29F1757C780C}"/>
              </a:ext>
            </a:extLst>
          </p:cNvPr>
          <p:cNvCxnSpPr>
            <a:stCxn id="0" idx="1"/>
            <a:endCxn id="8" idx="0"/>
          </p:cNvCxnSpPr>
          <p:nvPr/>
        </p:nvCxnSpPr>
        <p:spPr>
          <a:xfrm flipH="1">
            <a:off x="1368425" y="3775075"/>
            <a:ext cx="1943100" cy="200183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Rectangle 87">
            <a:extLst>
              <a:ext uri="{FF2B5EF4-FFF2-40B4-BE49-F238E27FC236}">
                <a16:creationId xmlns:a16="http://schemas.microsoft.com/office/drawing/2014/main" id="{051BCFDD-23CA-CBA0-8EA2-B424652E6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569913"/>
            <a:ext cx="16573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Qualifica dei ffornitori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Presenza controlli e/o </a:t>
            </a:r>
            <a:br>
              <a:rPr lang="it-IT" altLang="it-IT" sz="900">
                <a:latin typeface="Arial" panose="020B0604020202020204" pitchFamily="34" charset="0"/>
              </a:rPr>
            </a:br>
            <a:r>
              <a:rPr lang="it-IT" altLang="it-IT" sz="900">
                <a:latin typeface="Arial" panose="020B0604020202020204" pitchFamily="34" charset="0"/>
              </a:rPr>
              <a:t>dichiarazioni</a:t>
            </a:r>
            <a:br>
              <a:rPr lang="it-IT" altLang="it-IT" sz="900">
                <a:latin typeface="Arial" panose="020B0604020202020204" pitchFamily="34" charset="0"/>
              </a:rPr>
            </a:br>
            <a:endParaRPr lang="it-IT" altLang="it-IT" sz="9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Addestramento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Manuten. programmanta</a:t>
            </a:r>
          </a:p>
        </p:txBody>
      </p:sp>
      <p:sp>
        <p:nvSpPr>
          <p:cNvPr id="16402" name="Rectangle 87">
            <a:extLst>
              <a:ext uri="{FF2B5EF4-FFF2-40B4-BE49-F238E27FC236}">
                <a16:creationId xmlns:a16="http://schemas.microsoft.com/office/drawing/2014/main" id="{D1B9F0D1-A88C-2019-1341-216ACB056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0" y="115888"/>
            <a:ext cx="10810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" panose="020B0604020202020204" pitchFamily="34" charset="0"/>
              </a:rPr>
              <a:t>PRP operatiivi</a:t>
            </a:r>
          </a:p>
        </p:txBody>
      </p:sp>
      <p:sp>
        <p:nvSpPr>
          <p:cNvPr id="16403" name="Rectangle 87">
            <a:extLst>
              <a:ext uri="{FF2B5EF4-FFF2-40B4-BE49-F238E27FC236}">
                <a16:creationId xmlns:a16="http://schemas.microsoft.com/office/drawing/2014/main" id="{F3D0BDD4-AE4F-CD70-2549-DF006446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2982913"/>
            <a:ext cx="14128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Aspetti Strutturali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Acqua di processo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Controllo infestanti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Manipolazione GMP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Macchinari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Tracciabilità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9ED78EB2-FDED-6F76-C35A-4F95799512EB}"/>
              </a:ext>
            </a:extLst>
          </p:cNvPr>
          <p:cNvCxnSpPr>
            <a:stCxn id="7" idx="2"/>
            <a:endCxn id="0" idx="0"/>
          </p:cNvCxnSpPr>
          <p:nvPr/>
        </p:nvCxnSpPr>
        <p:spPr>
          <a:xfrm flipH="1">
            <a:off x="4427538" y="1778000"/>
            <a:ext cx="1908175" cy="160020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Nuvola 31">
            <a:extLst>
              <a:ext uri="{FF2B5EF4-FFF2-40B4-BE49-F238E27FC236}">
                <a16:creationId xmlns:a16="http://schemas.microsoft.com/office/drawing/2014/main" id="{574DAFBB-2799-AE3B-8161-6DD170E31EFB}"/>
              </a:ext>
            </a:extLst>
          </p:cNvPr>
          <p:cNvSpPr/>
          <p:nvPr/>
        </p:nvSpPr>
        <p:spPr>
          <a:xfrm>
            <a:off x="4895850" y="2997200"/>
            <a:ext cx="1882775" cy="763588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dirty="0">
                <a:solidFill>
                  <a:schemeClr val="tx1"/>
                </a:solidFill>
              </a:rPr>
              <a:t>PROGRAMMAZIONE E PIANIFICAZIONE</a:t>
            </a:r>
          </a:p>
        </p:txBody>
      </p:sp>
      <p:sp>
        <p:nvSpPr>
          <p:cNvPr id="33" name="Nuvola 32">
            <a:extLst>
              <a:ext uri="{FF2B5EF4-FFF2-40B4-BE49-F238E27FC236}">
                <a16:creationId xmlns:a16="http://schemas.microsoft.com/office/drawing/2014/main" id="{C4EC7F9D-8194-D921-EE7A-C606237F5707}"/>
              </a:ext>
            </a:extLst>
          </p:cNvPr>
          <p:cNvSpPr/>
          <p:nvPr/>
        </p:nvSpPr>
        <p:spPr>
          <a:xfrm>
            <a:off x="2640013" y="4311650"/>
            <a:ext cx="1511300" cy="763588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dirty="0">
                <a:solidFill>
                  <a:schemeClr val="tx1"/>
                </a:solidFill>
              </a:rPr>
              <a:t>LOGISTICA</a:t>
            </a:r>
          </a:p>
        </p:txBody>
      </p:sp>
      <p:sp>
        <p:nvSpPr>
          <p:cNvPr id="34" name="Nuvola 33">
            <a:extLst>
              <a:ext uri="{FF2B5EF4-FFF2-40B4-BE49-F238E27FC236}">
                <a16:creationId xmlns:a16="http://schemas.microsoft.com/office/drawing/2014/main" id="{39AB463B-E929-69E5-FE5A-E14C8B926DE8}"/>
              </a:ext>
            </a:extLst>
          </p:cNvPr>
          <p:cNvSpPr/>
          <p:nvPr/>
        </p:nvSpPr>
        <p:spPr>
          <a:xfrm>
            <a:off x="504825" y="4327525"/>
            <a:ext cx="1511300" cy="763588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dirty="0">
                <a:solidFill>
                  <a:schemeClr val="tx1"/>
                </a:solidFill>
              </a:rPr>
              <a:t>VENDITE</a:t>
            </a:r>
          </a:p>
        </p:txBody>
      </p:sp>
      <p:sp>
        <p:nvSpPr>
          <p:cNvPr id="35" name="Nuvola 34">
            <a:extLst>
              <a:ext uri="{FF2B5EF4-FFF2-40B4-BE49-F238E27FC236}">
                <a16:creationId xmlns:a16="http://schemas.microsoft.com/office/drawing/2014/main" id="{C86CAA0E-AC57-AF53-D98F-8734BB75912D}"/>
              </a:ext>
            </a:extLst>
          </p:cNvPr>
          <p:cNvSpPr/>
          <p:nvPr/>
        </p:nvSpPr>
        <p:spPr>
          <a:xfrm>
            <a:off x="1608138" y="1525588"/>
            <a:ext cx="1512887" cy="763587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dirty="0">
                <a:solidFill>
                  <a:schemeClr val="tx1"/>
                </a:solidFill>
              </a:rPr>
              <a:t>PERSONALE</a:t>
            </a:r>
          </a:p>
        </p:txBody>
      </p:sp>
      <p:sp>
        <p:nvSpPr>
          <p:cNvPr id="36" name="Nuvola 35">
            <a:extLst>
              <a:ext uri="{FF2B5EF4-FFF2-40B4-BE49-F238E27FC236}">
                <a16:creationId xmlns:a16="http://schemas.microsoft.com/office/drawing/2014/main" id="{B4A23511-E5C8-C90F-DEE1-BC49B2299077}"/>
              </a:ext>
            </a:extLst>
          </p:cNvPr>
          <p:cNvSpPr/>
          <p:nvPr/>
        </p:nvSpPr>
        <p:spPr>
          <a:xfrm>
            <a:off x="150813" y="2997200"/>
            <a:ext cx="1755775" cy="763588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dirty="0">
                <a:solidFill>
                  <a:schemeClr val="tx1"/>
                </a:solidFill>
              </a:rPr>
              <a:t>LABORATORIO</a:t>
            </a:r>
          </a:p>
        </p:txBody>
      </p:sp>
      <p:sp>
        <p:nvSpPr>
          <p:cNvPr id="38" name="Nuvola 37">
            <a:extLst>
              <a:ext uri="{FF2B5EF4-FFF2-40B4-BE49-F238E27FC236}">
                <a16:creationId xmlns:a16="http://schemas.microsoft.com/office/drawing/2014/main" id="{BE2FB35B-4F14-789E-B29A-113185B0D192}"/>
              </a:ext>
            </a:extLst>
          </p:cNvPr>
          <p:cNvSpPr/>
          <p:nvPr/>
        </p:nvSpPr>
        <p:spPr>
          <a:xfrm>
            <a:off x="244475" y="2089150"/>
            <a:ext cx="784225" cy="763588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/>
                </a:solidFill>
              </a:rPr>
              <a:t>R &amp; D</a:t>
            </a:r>
          </a:p>
        </p:txBody>
      </p:sp>
      <p:sp>
        <p:nvSpPr>
          <p:cNvPr id="39" name="Nuvola 38">
            <a:extLst>
              <a:ext uri="{FF2B5EF4-FFF2-40B4-BE49-F238E27FC236}">
                <a16:creationId xmlns:a16="http://schemas.microsoft.com/office/drawing/2014/main" id="{A773456A-13C7-423C-1406-C6C1F91641F7}"/>
              </a:ext>
            </a:extLst>
          </p:cNvPr>
          <p:cNvSpPr/>
          <p:nvPr/>
        </p:nvSpPr>
        <p:spPr>
          <a:xfrm>
            <a:off x="4643438" y="4094163"/>
            <a:ext cx="1512887" cy="762000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dirty="0">
                <a:solidFill>
                  <a:schemeClr val="tx1"/>
                </a:solidFill>
              </a:rPr>
              <a:t>TARATURA</a:t>
            </a:r>
          </a:p>
        </p:txBody>
      </p:sp>
      <p:sp>
        <p:nvSpPr>
          <p:cNvPr id="16412" name="Rectangle 87">
            <a:extLst>
              <a:ext uri="{FF2B5EF4-FFF2-40B4-BE49-F238E27FC236}">
                <a16:creationId xmlns:a16="http://schemas.microsoft.com/office/drawing/2014/main" id="{9D723469-574E-E64B-5E42-502B8E6EA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4094163"/>
            <a:ext cx="1412875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Manut. e Tarature strum.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Standard certificati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Ring Test</a:t>
            </a:r>
            <a:br>
              <a:rPr lang="it-IT" altLang="it-IT" sz="900">
                <a:latin typeface="Arial" panose="020B0604020202020204" pitchFamily="34" charset="0"/>
              </a:rPr>
            </a:br>
            <a:br>
              <a:rPr lang="it-IT" altLang="it-IT" sz="900">
                <a:latin typeface="Arial" panose="020B0604020202020204" pitchFamily="34" charset="0"/>
              </a:rPr>
            </a:br>
            <a:endParaRPr lang="it-IT" altLang="it-IT" sz="9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Certificato di lavaggio</a:t>
            </a:r>
            <a:br>
              <a:rPr lang="it-IT" altLang="it-IT" sz="900">
                <a:latin typeface="Arial" panose="020B0604020202020204" pitchFamily="34" charset="0"/>
              </a:rPr>
            </a:br>
            <a:endParaRPr lang="it-IT" altLang="it-IT" sz="9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Contratto vendita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Test Richiamo prodotto</a:t>
            </a:r>
            <a:br>
              <a:rPr lang="it-IT" altLang="it-IT" sz="900">
                <a:latin typeface="Arial" panose="020B0604020202020204" pitchFamily="34" charset="0"/>
              </a:rPr>
            </a:br>
            <a:br>
              <a:rPr lang="it-IT" altLang="it-IT" sz="900">
                <a:latin typeface="Arial" panose="020B0604020202020204" pitchFamily="34" charset="0"/>
              </a:rPr>
            </a:br>
            <a:endParaRPr lang="it-IT" altLang="it-IT" sz="9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it-IT" altLang="it-IT" sz="900">
                <a:latin typeface="Arial" panose="020B0604020202020204" pitchFamily="34" charset="0"/>
              </a:rPr>
              <a:t>Privacy e dati sensibili</a:t>
            </a:r>
          </a:p>
        </p:txBody>
      </p:sp>
      <p:cxnSp>
        <p:nvCxnSpPr>
          <p:cNvPr id="46" name="Connettore 7 45">
            <a:extLst>
              <a:ext uri="{FF2B5EF4-FFF2-40B4-BE49-F238E27FC236}">
                <a16:creationId xmlns:a16="http://schemas.microsoft.com/office/drawing/2014/main" id="{4A86C6FA-28A9-F058-45A0-A14322B9FDA5}"/>
              </a:ext>
            </a:extLst>
          </p:cNvPr>
          <p:cNvCxnSpPr>
            <a:stCxn id="38" idx="1"/>
            <a:endCxn id="36" idx="2"/>
          </p:cNvCxnSpPr>
          <p:nvPr/>
        </p:nvCxnSpPr>
        <p:spPr>
          <a:xfrm rot="5400000">
            <a:off x="134145" y="2875756"/>
            <a:ext cx="525462" cy="479425"/>
          </a:xfrm>
          <a:prstGeom prst="curvedConnector4">
            <a:avLst>
              <a:gd name="adj1" fmla="val 13678"/>
              <a:gd name="adj2" fmla="val 111918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7 49">
            <a:extLst>
              <a:ext uri="{FF2B5EF4-FFF2-40B4-BE49-F238E27FC236}">
                <a16:creationId xmlns:a16="http://schemas.microsoft.com/office/drawing/2014/main" id="{CE87ACE2-1A09-8A7E-BE81-83F2B4410CF2}"/>
              </a:ext>
            </a:extLst>
          </p:cNvPr>
          <p:cNvCxnSpPr>
            <a:stCxn id="38" idx="0"/>
            <a:endCxn id="0" idx="3"/>
          </p:cNvCxnSpPr>
          <p:nvPr/>
        </p:nvCxnSpPr>
        <p:spPr>
          <a:xfrm>
            <a:off x="1027113" y="2471738"/>
            <a:ext cx="2284412" cy="511175"/>
          </a:xfrm>
          <a:prstGeom prst="curved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7 51">
            <a:extLst>
              <a:ext uri="{FF2B5EF4-FFF2-40B4-BE49-F238E27FC236}">
                <a16:creationId xmlns:a16="http://schemas.microsoft.com/office/drawing/2014/main" id="{21E98268-8E66-87C4-9016-A58708A5151F}"/>
              </a:ext>
            </a:extLst>
          </p:cNvPr>
          <p:cNvCxnSpPr>
            <a:stCxn id="38" idx="3"/>
            <a:endCxn id="2" idx="2"/>
          </p:cNvCxnSpPr>
          <p:nvPr/>
        </p:nvCxnSpPr>
        <p:spPr>
          <a:xfrm rot="5400000" flipH="1" flipV="1">
            <a:off x="426244" y="1191419"/>
            <a:ext cx="1152525" cy="731837"/>
          </a:xfrm>
          <a:prstGeom prst="curved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7 57">
            <a:extLst>
              <a:ext uri="{FF2B5EF4-FFF2-40B4-BE49-F238E27FC236}">
                <a16:creationId xmlns:a16="http://schemas.microsoft.com/office/drawing/2014/main" id="{57D9478D-1AFE-4E2A-462A-8FA76766D4DD}"/>
              </a:ext>
            </a:extLst>
          </p:cNvPr>
          <p:cNvCxnSpPr>
            <a:stCxn id="32" idx="2"/>
            <a:endCxn id="0" idx="0"/>
          </p:cNvCxnSpPr>
          <p:nvPr/>
        </p:nvCxnSpPr>
        <p:spPr>
          <a:xfrm rot="10800000">
            <a:off x="4427538" y="3378200"/>
            <a:ext cx="474662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7 59">
            <a:extLst>
              <a:ext uri="{FF2B5EF4-FFF2-40B4-BE49-F238E27FC236}">
                <a16:creationId xmlns:a16="http://schemas.microsoft.com/office/drawing/2014/main" id="{973F3006-D096-250F-6811-DFE0FBD92A30}"/>
              </a:ext>
            </a:extLst>
          </p:cNvPr>
          <p:cNvCxnSpPr>
            <a:stCxn id="32" idx="1"/>
            <a:endCxn id="33" idx="3"/>
          </p:cNvCxnSpPr>
          <p:nvPr/>
        </p:nvCxnSpPr>
        <p:spPr>
          <a:xfrm rot="5400000">
            <a:off x="4318794" y="2836069"/>
            <a:ext cx="595313" cy="2441575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7 64">
            <a:extLst>
              <a:ext uri="{FF2B5EF4-FFF2-40B4-BE49-F238E27FC236}">
                <a16:creationId xmlns:a16="http://schemas.microsoft.com/office/drawing/2014/main" id="{7E647605-291C-9232-DCE3-4A3B73EE239A}"/>
              </a:ext>
            </a:extLst>
          </p:cNvPr>
          <p:cNvCxnSpPr>
            <a:stCxn id="32" idx="1"/>
            <a:endCxn id="34" idx="3"/>
          </p:cNvCxnSpPr>
          <p:nvPr/>
        </p:nvCxnSpPr>
        <p:spPr>
          <a:xfrm rot="5400000">
            <a:off x="3243263" y="1776412"/>
            <a:ext cx="611188" cy="4576763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7 67">
            <a:extLst>
              <a:ext uri="{FF2B5EF4-FFF2-40B4-BE49-F238E27FC236}">
                <a16:creationId xmlns:a16="http://schemas.microsoft.com/office/drawing/2014/main" id="{CA7A076A-FC60-5A06-70B6-6FA8002FC37E}"/>
              </a:ext>
            </a:extLst>
          </p:cNvPr>
          <p:cNvCxnSpPr>
            <a:stCxn id="32" idx="3"/>
            <a:endCxn id="2" idx="2"/>
          </p:cNvCxnSpPr>
          <p:nvPr/>
        </p:nvCxnSpPr>
        <p:spPr>
          <a:xfrm rot="16200000" flipV="1">
            <a:off x="2573338" y="-223838"/>
            <a:ext cx="2058988" cy="4468813"/>
          </a:xfrm>
          <a:prstGeom prst="curvedConnector3">
            <a:avLst>
              <a:gd name="adj1" fmla="val 80057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7 70">
            <a:extLst>
              <a:ext uri="{FF2B5EF4-FFF2-40B4-BE49-F238E27FC236}">
                <a16:creationId xmlns:a16="http://schemas.microsoft.com/office/drawing/2014/main" id="{161C8170-1414-1B81-3BA8-8D8CE8E03272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rot="16200000" flipV="1">
            <a:off x="3724275" y="927101"/>
            <a:ext cx="752475" cy="3473450"/>
          </a:xfrm>
          <a:prstGeom prst="curved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7 72">
            <a:extLst>
              <a:ext uri="{FF2B5EF4-FFF2-40B4-BE49-F238E27FC236}">
                <a16:creationId xmlns:a16="http://schemas.microsoft.com/office/drawing/2014/main" id="{3CE81004-EB9B-52A3-F292-386D831AAA93}"/>
              </a:ext>
            </a:extLst>
          </p:cNvPr>
          <p:cNvCxnSpPr>
            <a:stCxn id="35" idx="0"/>
            <a:endCxn id="0" idx="3"/>
          </p:cNvCxnSpPr>
          <p:nvPr/>
        </p:nvCxnSpPr>
        <p:spPr>
          <a:xfrm>
            <a:off x="3119438" y="1908175"/>
            <a:ext cx="192087" cy="1074738"/>
          </a:xfrm>
          <a:prstGeom prst="curved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7 76">
            <a:extLst>
              <a:ext uri="{FF2B5EF4-FFF2-40B4-BE49-F238E27FC236}">
                <a16:creationId xmlns:a16="http://schemas.microsoft.com/office/drawing/2014/main" id="{A275666A-F2A4-7A68-F2CB-F2A9A0942A02}"/>
              </a:ext>
            </a:extLst>
          </p:cNvPr>
          <p:cNvCxnSpPr>
            <a:stCxn id="35" idx="2"/>
            <a:endCxn id="36" idx="3"/>
          </p:cNvCxnSpPr>
          <p:nvPr/>
        </p:nvCxnSpPr>
        <p:spPr>
          <a:xfrm rot="10800000" flipV="1">
            <a:off x="1028700" y="1908175"/>
            <a:ext cx="584200" cy="1131888"/>
          </a:xfrm>
          <a:prstGeom prst="curved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7 78">
            <a:extLst>
              <a:ext uri="{FF2B5EF4-FFF2-40B4-BE49-F238E27FC236}">
                <a16:creationId xmlns:a16="http://schemas.microsoft.com/office/drawing/2014/main" id="{FB764B7A-FBE2-2F83-96EF-C39000FCE509}"/>
              </a:ext>
            </a:extLst>
          </p:cNvPr>
          <p:cNvCxnSpPr>
            <a:stCxn id="36" idx="1"/>
            <a:endCxn id="34" idx="3"/>
          </p:cNvCxnSpPr>
          <p:nvPr/>
        </p:nvCxnSpPr>
        <p:spPr>
          <a:xfrm rot="16200000" flipH="1">
            <a:off x="838994" y="3948906"/>
            <a:ext cx="611188" cy="231775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7 81">
            <a:extLst>
              <a:ext uri="{FF2B5EF4-FFF2-40B4-BE49-F238E27FC236}">
                <a16:creationId xmlns:a16="http://schemas.microsoft.com/office/drawing/2014/main" id="{81AA3F66-92C0-0626-70F2-610F226920FC}"/>
              </a:ext>
            </a:extLst>
          </p:cNvPr>
          <p:cNvCxnSpPr>
            <a:stCxn id="34" idx="0"/>
            <a:endCxn id="33" idx="2"/>
          </p:cNvCxnSpPr>
          <p:nvPr/>
        </p:nvCxnSpPr>
        <p:spPr>
          <a:xfrm flipV="1">
            <a:off x="2014538" y="4692650"/>
            <a:ext cx="628650" cy="15875"/>
          </a:xfrm>
          <a:prstGeom prst="curved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ttangolo arrotondato 89">
            <a:extLst>
              <a:ext uri="{FF2B5EF4-FFF2-40B4-BE49-F238E27FC236}">
                <a16:creationId xmlns:a16="http://schemas.microsoft.com/office/drawing/2014/main" id="{3417A62B-B0EF-280D-BE53-C00D72647EC2}"/>
              </a:ext>
            </a:extLst>
          </p:cNvPr>
          <p:cNvSpPr/>
          <p:nvPr/>
        </p:nvSpPr>
        <p:spPr>
          <a:xfrm>
            <a:off x="2700338" y="5775325"/>
            <a:ext cx="1655762" cy="504825"/>
          </a:xfrm>
          <a:prstGeom prst="roundRect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SOTTO-PRODOTTI</a:t>
            </a:r>
          </a:p>
        </p:txBody>
      </p:sp>
      <p:cxnSp>
        <p:nvCxnSpPr>
          <p:cNvPr id="97" name="Connettore 7 96">
            <a:extLst>
              <a:ext uri="{FF2B5EF4-FFF2-40B4-BE49-F238E27FC236}">
                <a16:creationId xmlns:a16="http://schemas.microsoft.com/office/drawing/2014/main" id="{49AD8A41-5C17-579E-FCF1-357089886B3E}"/>
              </a:ext>
            </a:extLst>
          </p:cNvPr>
          <p:cNvCxnSpPr>
            <a:stCxn id="7" idx="2"/>
            <a:endCxn id="32" idx="3"/>
          </p:cNvCxnSpPr>
          <p:nvPr/>
        </p:nvCxnSpPr>
        <p:spPr>
          <a:xfrm rot="5400000">
            <a:off x="5455444" y="2159794"/>
            <a:ext cx="1262063" cy="498475"/>
          </a:xfrm>
          <a:prstGeom prst="curved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7 99">
            <a:extLst>
              <a:ext uri="{FF2B5EF4-FFF2-40B4-BE49-F238E27FC236}">
                <a16:creationId xmlns:a16="http://schemas.microsoft.com/office/drawing/2014/main" id="{478B657E-B512-0063-1CEF-9C22062D8E42}"/>
              </a:ext>
            </a:extLst>
          </p:cNvPr>
          <p:cNvCxnSpPr>
            <a:stCxn id="7" idx="1"/>
            <a:endCxn id="37" idx="3"/>
          </p:cNvCxnSpPr>
          <p:nvPr/>
        </p:nvCxnSpPr>
        <p:spPr>
          <a:xfrm rot="10800000" flipV="1">
            <a:off x="4762500" y="1525588"/>
            <a:ext cx="746125" cy="322262"/>
          </a:xfrm>
          <a:prstGeom prst="curved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7 101">
            <a:extLst>
              <a:ext uri="{FF2B5EF4-FFF2-40B4-BE49-F238E27FC236}">
                <a16:creationId xmlns:a16="http://schemas.microsoft.com/office/drawing/2014/main" id="{E9FD8A10-BF65-4E29-2AE5-E57E03D6C8D1}"/>
              </a:ext>
            </a:extLst>
          </p:cNvPr>
          <p:cNvCxnSpPr>
            <a:stCxn id="39" idx="3"/>
            <a:endCxn id="7" idx="3"/>
          </p:cNvCxnSpPr>
          <p:nvPr/>
        </p:nvCxnSpPr>
        <p:spPr>
          <a:xfrm rot="5400000" flipH="1" flipV="1">
            <a:off x="4976813" y="1949450"/>
            <a:ext cx="2611437" cy="1763713"/>
          </a:xfrm>
          <a:prstGeom prst="curvedConnector4">
            <a:avLst>
              <a:gd name="adj1" fmla="val 8741"/>
              <a:gd name="adj2" fmla="val 109071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7 105">
            <a:extLst>
              <a:ext uri="{FF2B5EF4-FFF2-40B4-BE49-F238E27FC236}">
                <a16:creationId xmlns:a16="http://schemas.microsoft.com/office/drawing/2014/main" id="{52B5F721-0F84-B3A9-A7E1-430AE90AB4E0}"/>
              </a:ext>
            </a:extLst>
          </p:cNvPr>
          <p:cNvCxnSpPr>
            <a:stCxn id="34" idx="1"/>
            <a:endCxn id="8" idx="0"/>
          </p:cNvCxnSpPr>
          <p:nvPr/>
        </p:nvCxnSpPr>
        <p:spPr>
          <a:xfrm rot="16200000" flipH="1">
            <a:off x="970756" y="5379244"/>
            <a:ext cx="687388" cy="107950"/>
          </a:xfrm>
          <a:prstGeom prst="curved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7 107">
            <a:extLst>
              <a:ext uri="{FF2B5EF4-FFF2-40B4-BE49-F238E27FC236}">
                <a16:creationId xmlns:a16="http://schemas.microsoft.com/office/drawing/2014/main" id="{32E8819A-4D83-AD62-6C8E-F16ABAA1CBB3}"/>
              </a:ext>
            </a:extLst>
          </p:cNvPr>
          <p:cNvCxnSpPr>
            <a:stCxn id="33" idx="1"/>
            <a:endCxn id="8" idx="0"/>
          </p:cNvCxnSpPr>
          <p:nvPr/>
        </p:nvCxnSpPr>
        <p:spPr>
          <a:xfrm rot="5400000">
            <a:off x="2030412" y="4411663"/>
            <a:ext cx="703263" cy="2027238"/>
          </a:xfrm>
          <a:prstGeom prst="curved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7 112">
            <a:extLst>
              <a:ext uri="{FF2B5EF4-FFF2-40B4-BE49-F238E27FC236}">
                <a16:creationId xmlns:a16="http://schemas.microsoft.com/office/drawing/2014/main" id="{60A5DC69-E4E0-9510-12BD-B3240975EB66}"/>
              </a:ext>
            </a:extLst>
          </p:cNvPr>
          <p:cNvCxnSpPr>
            <a:stCxn id="35" idx="0"/>
            <a:endCxn id="37" idx="2"/>
          </p:cNvCxnSpPr>
          <p:nvPr/>
        </p:nvCxnSpPr>
        <p:spPr>
          <a:xfrm>
            <a:off x="3119438" y="1908175"/>
            <a:ext cx="842962" cy="277813"/>
          </a:xfrm>
          <a:prstGeom prst="curved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7 114">
            <a:extLst>
              <a:ext uri="{FF2B5EF4-FFF2-40B4-BE49-F238E27FC236}">
                <a16:creationId xmlns:a16="http://schemas.microsoft.com/office/drawing/2014/main" id="{FB9BEEA1-4930-18E8-59D8-98D5AB779DE2}"/>
              </a:ext>
            </a:extLst>
          </p:cNvPr>
          <p:cNvCxnSpPr>
            <a:stCxn id="37" idx="1"/>
            <a:endCxn id="0" idx="3"/>
          </p:cNvCxnSpPr>
          <p:nvPr/>
        </p:nvCxnSpPr>
        <p:spPr>
          <a:xfrm rot="5400000">
            <a:off x="3829050" y="2049463"/>
            <a:ext cx="415925" cy="1450975"/>
          </a:xfrm>
          <a:prstGeom prst="curved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Nuvola 36">
            <a:extLst>
              <a:ext uri="{FF2B5EF4-FFF2-40B4-BE49-F238E27FC236}">
                <a16:creationId xmlns:a16="http://schemas.microsoft.com/office/drawing/2014/main" id="{05D5163D-7968-32DD-E4F1-AF0A16212BF2}"/>
              </a:ext>
            </a:extLst>
          </p:cNvPr>
          <p:cNvSpPr/>
          <p:nvPr/>
        </p:nvSpPr>
        <p:spPr>
          <a:xfrm>
            <a:off x="3957638" y="1804988"/>
            <a:ext cx="1609725" cy="763587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dirty="0">
                <a:solidFill>
                  <a:schemeClr val="tx1"/>
                </a:solidFill>
              </a:rPr>
              <a:t>MANUTENZIONE</a:t>
            </a:r>
          </a:p>
        </p:txBody>
      </p:sp>
      <p:cxnSp>
        <p:nvCxnSpPr>
          <p:cNvPr id="120" name="Connettore 7 119">
            <a:extLst>
              <a:ext uri="{FF2B5EF4-FFF2-40B4-BE49-F238E27FC236}">
                <a16:creationId xmlns:a16="http://schemas.microsoft.com/office/drawing/2014/main" id="{14066A67-23EC-D2A7-0BBD-8C0C5B4482F1}"/>
              </a:ext>
            </a:extLst>
          </p:cNvPr>
          <p:cNvCxnSpPr>
            <a:stCxn id="37" idx="0"/>
            <a:endCxn id="32" idx="3"/>
          </p:cNvCxnSpPr>
          <p:nvPr/>
        </p:nvCxnSpPr>
        <p:spPr>
          <a:xfrm>
            <a:off x="5565775" y="2185988"/>
            <a:ext cx="271463" cy="854075"/>
          </a:xfrm>
          <a:prstGeom prst="curved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35" name="CasellaDiTesto 5">
            <a:extLst>
              <a:ext uri="{FF2B5EF4-FFF2-40B4-BE49-F238E27FC236}">
                <a16:creationId xmlns:a16="http://schemas.microsoft.com/office/drawing/2014/main" id="{899B73B3-A5D0-198B-ECE3-8BF244A1E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5478463"/>
            <a:ext cx="19446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/>
              <a:t>Legenda: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/>
              <a:t>	flusso dati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/>
              <a:t>	flusso materiali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9A783C2-BC83-FF1C-A3AC-F5A6EF1C0DCB}"/>
              </a:ext>
            </a:extLst>
          </p:cNvPr>
          <p:cNvCxnSpPr/>
          <p:nvPr/>
        </p:nvCxnSpPr>
        <p:spPr>
          <a:xfrm>
            <a:off x="5399088" y="5775325"/>
            <a:ext cx="757237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496A6CB5-D165-B186-1CC3-4FC32E047C1B}"/>
              </a:ext>
            </a:extLst>
          </p:cNvPr>
          <p:cNvCxnSpPr/>
          <p:nvPr/>
        </p:nvCxnSpPr>
        <p:spPr>
          <a:xfrm>
            <a:off x="5399088" y="5949950"/>
            <a:ext cx="7572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con singolo angolo ritagliato 17">
            <a:extLst>
              <a:ext uri="{FF2B5EF4-FFF2-40B4-BE49-F238E27FC236}">
                <a16:creationId xmlns:a16="http://schemas.microsoft.com/office/drawing/2014/main" id="{BF2EC93E-57AC-112E-519E-B051AA06456E}"/>
              </a:ext>
            </a:extLst>
          </p:cNvPr>
          <p:cNvSpPr/>
          <p:nvPr/>
        </p:nvSpPr>
        <p:spPr>
          <a:xfrm>
            <a:off x="1096963" y="1125538"/>
            <a:ext cx="4302125" cy="287337"/>
          </a:xfrm>
          <a:prstGeom prst="snip1Rect">
            <a:avLst>
              <a:gd name="adj" fmla="val 44273"/>
            </a:avLst>
          </a:prstGeom>
          <a:gradFill flip="none" rotWithShape="1">
            <a:gsLst>
              <a:gs pos="0">
                <a:srgbClr val="66FF99">
                  <a:tint val="66000"/>
                  <a:satMod val="160000"/>
                </a:srgbClr>
              </a:gs>
              <a:gs pos="50000">
                <a:srgbClr val="66FF99">
                  <a:tint val="44500"/>
                  <a:satMod val="160000"/>
                </a:srgbClr>
              </a:gs>
              <a:gs pos="100000">
                <a:srgbClr val="66FF99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/>
                </a:solidFill>
              </a:rPr>
              <a:t>Trasporti</a:t>
            </a:r>
          </a:p>
        </p:txBody>
      </p:sp>
      <p:sp>
        <p:nvSpPr>
          <p:cNvPr id="16439" name="CasellaDiTesto 18">
            <a:extLst>
              <a:ext uri="{FF2B5EF4-FFF2-40B4-BE49-F238E27FC236}">
                <a16:creationId xmlns:a16="http://schemas.microsoft.com/office/drawing/2014/main" id="{E659B9C9-38FD-0C92-CC2D-19FAAE17E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1085850"/>
            <a:ext cx="692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/>
              <a:t>Outsourcing</a:t>
            </a:r>
          </a:p>
        </p:txBody>
      </p:sp>
      <p:sp>
        <p:nvSpPr>
          <p:cNvPr id="66" name="Rettangolo con singolo angolo ritagliato 65">
            <a:extLst>
              <a:ext uri="{FF2B5EF4-FFF2-40B4-BE49-F238E27FC236}">
                <a16:creationId xmlns:a16="http://schemas.microsoft.com/office/drawing/2014/main" id="{6BC4D46B-FB9C-6BA1-28CF-10E9CD7AD902}"/>
              </a:ext>
            </a:extLst>
          </p:cNvPr>
          <p:cNvSpPr/>
          <p:nvPr/>
        </p:nvSpPr>
        <p:spPr>
          <a:xfrm>
            <a:off x="887413" y="5267325"/>
            <a:ext cx="3179762" cy="287338"/>
          </a:xfrm>
          <a:prstGeom prst="snip1Rect">
            <a:avLst>
              <a:gd name="adj" fmla="val 44273"/>
            </a:avLst>
          </a:prstGeom>
          <a:gradFill flip="none" rotWithShape="1">
            <a:gsLst>
              <a:gs pos="0">
                <a:srgbClr val="66FF99">
                  <a:tint val="66000"/>
                  <a:satMod val="160000"/>
                </a:srgbClr>
              </a:gs>
              <a:gs pos="50000">
                <a:srgbClr val="66FF99">
                  <a:tint val="44500"/>
                  <a:satMod val="160000"/>
                </a:srgbClr>
              </a:gs>
              <a:gs pos="100000">
                <a:srgbClr val="66FF99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/>
                </a:solidFill>
              </a:rPr>
              <a:t>Trasporti</a:t>
            </a:r>
          </a:p>
        </p:txBody>
      </p:sp>
      <p:sp>
        <p:nvSpPr>
          <p:cNvPr id="16441" name="CasellaDiTesto 66">
            <a:extLst>
              <a:ext uri="{FF2B5EF4-FFF2-40B4-BE49-F238E27FC236}">
                <a16:creationId xmlns:a16="http://schemas.microsoft.com/office/drawing/2014/main" id="{10FC3A97-4230-A14B-6F5D-2DE3D10E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29225"/>
            <a:ext cx="692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/>
              <a:t>Outsourcing</a:t>
            </a:r>
          </a:p>
        </p:txBody>
      </p:sp>
      <p:pic>
        <p:nvPicPr>
          <p:cNvPr id="9" name="Immagine 8" descr="Immagine che contiene giallo, design&#10;&#10;Descrizione generata automaticamente">
            <a:hlinkClick r:id="rId2" action="ppaction://hlinkfile"/>
            <a:extLst>
              <a:ext uri="{FF2B5EF4-FFF2-40B4-BE49-F238E27FC236}">
                <a16:creationId xmlns:a16="http://schemas.microsoft.com/office/drawing/2014/main" id="{8D5A35A5-5178-EF66-4AE5-2FCD5D074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3" y="5707063"/>
            <a:ext cx="1054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9A43D4A-A2BE-4B72-EEA6-E1E8974587FC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96F1A06-7C95-B1A6-7DE1-4AC2706BA4D6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0254AA-690D-7E50-729E-A1DAAC1F4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0975"/>
            <a:ext cx="6778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4800">
                <a:solidFill>
                  <a:srgbClr val="FFC000"/>
                </a:solidFill>
              </a:rPr>
              <a:t>V</a:t>
            </a:r>
            <a:r>
              <a:rPr lang="it-IT" altLang="it-IT" sz="4800"/>
              <a:t>ACCP… </a:t>
            </a:r>
            <a:r>
              <a:rPr lang="it-IT" altLang="it-IT" sz="3600"/>
              <a:t>vulnerability</a:t>
            </a:r>
            <a:endParaRPr lang="it-IT" altLang="it-IT" sz="720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029BDF-C5E3-B69A-94E1-171A9EC73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96975"/>
            <a:ext cx="792003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Fattori di calcolo con punteggio da 1 a 5: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•	Profittabilità della frode (P);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•	Possibilità di essere rilevata (D);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•	Facilità di messa in atto (F);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•	Impatto sul volume di affari/reputazione aziendale (I).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Verdana" panose="020B0604030504040204" pitchFamily="34" charset="0"/>
                <a:cs typeface="Times New Roman" panose="02020603050405020304" pitchFamily="18" charset="0"/>
              </a:rPr>
              <a:t>R = P x D x F x I   </a:t>
            </a:r>
            <a:r>
              <a:rPr lang="it-IT" altLang="it-IT" sz="1400">
                <a:latin typeface="Verdana" panose="020B0604030504040204" pitchFamily="34" charset="0"/>
                <a:cs typeface="Times New Roman" panose="02020603050405020304" pitchFamily="18" charset="0"/>
              </a:rPr>
              <a:t>(min 1 – max 625)</a:t>
            </a:r>
            <a:r>
              <a:rPr lang="it-IT" altLang="it-IT" sz="1800">
                <a:latin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it-IT" altLang="it-IT" sz="2000" b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&lt; 24</a:t>
            </a:r>
            <a:r>
              <a:rPr lang="it-IT" altLang="it-IT" sz="2000" b="1">
                <a:latin typeface="Verdan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it-IT" altLang="it-IT" sz="2000" b="1">
                <a:solidFill>
                  <a:srgbClr val="E46C0A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25 ÷ 349</a:t>
            </a:r>
            <a:r>
              <a:rPr lang="it-IT" altLang="it-IT" sz="2000" b="1">
                <a:latin typeface="Verdan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it-IT" altLang="it-IT" sz="2000" b="1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&gt; 350  </a:t>
            </a:r>
            <a:endParaRPr lang="it-IT" altLang="it-IT" sz="2000" b="1">
              <a:solidFill>
                <a:srgbClr val="FF0000"/>
              </a:solidFill>
            </a:endParaRP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0C6BB320-07A9-AE12-0266-D086A7D16700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3068638"/>
          <a:ext cx="8496300" cy="3238503"/>
        </p:xfrm>
        <a:graphic>
          <a:graphicData uri="http://schemas.openxmlformats.org/drawingml/2006/table">
            <a:tbl>
              <a:tblPr/>
              <a:tblGrid>
                <a:gridCol w="457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1766"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l"/>
                        </a:tabLst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Frode Potenziale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Vini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Mosti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M. C.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MCR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Aggiunta di alcole esogeno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Demetallizzazione di mosti con ferrocianuro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Aggiunta di Zuccheri esogeni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Aggiunta di Acqua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788988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Aggiunta di coloranti esogeni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Sostituzione di prodotto a denominazione con altro prodotto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Acidificazione con acidi minerali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6780D4CA-B6A0-0DA1-371E-A9549E8E6678}"/>
              </a:ext>
            </a:extLst>
          </p:cNvPr>
          <p:cNvGraphicFramePr>
            <a:graphicFrameLocks noGrp="1"/>
          </p:cNvGraphicFramePr>
          <p:nvPr/>
        </p:nvGraphicFramePr>
        <p:xfrm>
          <a:off x="330200" y="3068638"/>
          <a:ext cx="8497888" cy="3238503"/>
        </p:xfrm>
        <a:graphic>
          <a:graphicData uri="http://schemas.openxmlformats.org/drawingml/2006/table">
            <a:tbl>
              <a:tblPr/>
              <a:tblGrid>
                <a:gridCol w="457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1766"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318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l"/>
                        </a:tabLst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Frode Potenziale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Vini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Mosti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M. C.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MCR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Aggiunta di alcole esogeno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Demetallizzazione di mosti con ferrocianuro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Aggiunta di Zuccheri esogeni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Aggiunta di Acqua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889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788988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Aggiunta di coloranti esogeni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Sostituzione di prodotto a denominazione con altro prodotto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Acidificazione con acidi minerali</a:t>
                      </a: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873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7338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Immagine 2" descr="Immagine che contiene giallo, design&#10;&#10;Descrizione generata automaticamente">
            <a:hlinkClick r:id="rId2" action="ppaction://hlinkfile"/>
            <a:extLst>
              <a:ext uri="{FF2B5EF4-FFF2-40B4-BE49-F238E27FC236}">
                <a16:creationId xmlns:a16="http://schemas.microsoft.com/office/drawing/2014/main" id="{0903F656-93E7-3BC5-5754-806CDEDF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1030288"/>
            <a:ext cx="10128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4.44444E-6 L 1.94444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8B9CE7C4-6CCA-6672-3791-C45269744391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231D6042-FC58-3947-6320-3EC920E1795B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55A6CEB3-05D6-D15B-8DB1-6F86E4F8F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Le sofisticazioni in enologia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D266EE-D02A-CA75-96FD-8A8A3F9533DB}"/>
              </a:ext>
            </a:extLst>
          </p:cNvPr>
          <p:cNvSpPr txBox="1"/>
          <p:nvPr/>
        </p:nvSpPr>
        <p:spPr>
          <a:xfrm>
            <a:off x="457200" y="1260475"/>
            <a:ext cx="836295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+mn-lt"/>
              </a:rPr>
              <a:t>Il chimico e…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limiti cogenti;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metalli pesanti;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fitofarmaci;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F1AD9D-BBC9-C791-6ABD-9CBCB4154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1260475"/>
            <a:ext cx="460851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2400"/>
              <a:t>Reg. 1234/2007 nuovo OCM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400"/>
              <a:t>Reg. CE 606-2009 e succ. modifiche (144-2013)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400"/>
              <a:t>Reg. CE 607-2009 e succ modifiche – OCM vini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400"/>
              <a:t>CODEX ENOLOGICO internazionale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400"/>
              <a:t>AIJN - 2013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0674B5-9478-F0DA-6F93-E0E5797F2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70250"/>
            <a:ext cx="5194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/>
              <a:t>L’edulcorazione;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F32ECA2-556B-E201-56D1-EDA78A8B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38325"/>
            <a:ext cx="8640763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221 -0.313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3" grpId="1"/>
      <p:bldP spid="2" grpId="0"/>
      <p:bldP spid="2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E86E85BA-B6D2-B5BB-C282-673252B188C3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3E202FCB-E487-F66C-9391-BF72EC2604AE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6A0158F0-D7BD-2B6B-AB90-DF1261AC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Le sofisticazioni in enologia</a:t>
            </a:r>
          </a:p>
        </p:txBody>
      </p:sp>
      <p:sp>
        <p:nvSpPr>
          <p:cNvPr id="19461" name="CasellaDiTesto 6">
            <a:extLst>
              <a:ext uri="{FF2B5EF4-FFF2-40B4-BE49-F238E27FC236}">
                <a16:creationId xmlns:a16="http://schemas.microsoft.com/office/drawing/2014/main" id="{96AACC02-6F1C-715E-1A23-AAA1AC0FA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88" y="1052513"/>
            <a:ext cx="3251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/>
              <a:t>L’edulcorazione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8366A7D-3727-5F26-6A4A-282F3764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911225"/>
            <a:ext cx="886777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46F0274-EDB4-EF50-4527-3E46A4A0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844675"/>
            <a:ext cx="87947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6C5AF7F3-7A70-6BED-1B0F-0CD248A96028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EE428C3-8240-A0BE-69D9-9D7C0DD8E0C7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0A3A8DD9-D091-47C1-0636-3C4DCACE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Le sofisticazioni in enologia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20EB6A-A47F-2CBE-B3E5-AB20E6BE5B5A}"/>
              </a:ext>
            </a:extLst>
          </p:cNvPr>
          <p:cNvSpPr txBox="1"/>
          <p:nvPr/>
        </p:nvSpPr>
        <p:spPr>
          <a:xfrm>
            <a:off x="466725" y="968375"/>
            <a:ext cx="8362950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+mn-lt"/>
              </a:rPr>
              <a:t>Il chimico e…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limiti cogenti;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metalli pesanti;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fitofarmaci;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L’edulcorazione;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3200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CE5E2F-3A6F-FEA8-976A-F595FBD45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417888"/>
            <a:ext cx="836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/>
              <a:t>L’aggiunta di alcole;</a:t>
            </a:r>
          </a:p>
        </p:txBody>
      </p:sp>
      <p:pic>
        <p:nvPicPr>
          <p:cNvPr id="2050" name="Picture 2" descr="https://www.psi.ch/lac/ResearchGroupEcosystemFluxesTheoryEN/igp_bd8de9e960994175f21875cd9f0668c5_Fig6_corr.jpg">
            <a:extLst>
              <a:ext uri="{FF2B5EF4-FFF2-40B4-BE49-F238E27FC236}">
                <a16:creationId xmlns:a16="http://schemas.microsoft.com/office/drawing/2014/main" id="{B7A990DB-8B3B-E8A8-AC67-92C32813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807561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0052 -0.366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07E35F78-8BD6-743A-880E-D120B16D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7675"/>
            <a:ext cx="40322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9A54F0-0AB9-9CE7-7E00-561A750CC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857375"/>
            <a:ext cx="2808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450.000 Hl mosto lavorato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80% c.ca vinificazione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20% c.ca concentrazione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07B63F-A9D6-587F-D6DD-50B75D74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587875"/>
            <a:ext cx="3240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Commercializzazione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Prodotti enologici e alimentari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5526E7A-AC66-7965-90B0-CFA34BBEF91A}"/>
              </a:ext>
            </a:extLst>
          </p:cNvPr>
          <p:cNvCxnSpPr/>
          <p:nvPr/>
        </p:nvCxnSpPr>
        <p:spPr>
          <a:xfrm>
            <a:off x="287338" y="333375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DD00DBBA-7FAF-6AD7-9A1D-54807620F5D6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BD545212-4374-98EA-0504-C2E3A0C86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4570413"/>
            <a:ext cx="18097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4A1459F7-3A13-65BC-2261-DF5E8EF094DA}"/>
              </a:ext>
            </a:extLst>
          </p:cNvPr>
          <p:cNvGrpSpPr>
            <a:grpSpLocks/>
          </p:cNvGrpSpPr>
          <p:nvPr/>
        </p:nvGrpSpPr>
        <p:grpSpPr bwMode="auto">
          <a:xfrm>
            <a:off x="6408738" y="611188"/>
            <a:ext cx="2159000" cy="2192337"/>
            <a:chOff x="5364164" y="580865"/>
            <a:chExt cx="2376188" cy="2416085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30307ED7-AA2E-CC4C-32AB-331461E422A5}"/>
                </a:ext>
              </a:extLst>
            </p:cNvPr>
            <p:cNvSpPr/>
            <p:nvPr/>
          </p:nvSpPr>
          <p:spPr>
            <a:xfrm>
              <a:off x="5364164" y="580865"/>
              <a:ext cx="2376188" cy="241608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3091" name="Immagine 19">
              <a:extLst>
                <a:ext uri="{FF2B5EF4-FFF2-40B4-BE49-F238E27FC236}">
                  <a16:creationId xmlns:a16="http://schemas.microsoft.com/office/drawing/2014/main" id="{E74730A8-E678-B5DA-25D9-A6B498DB3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257" y="735528"/>
              <a:ext cx="2226399" cy="214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EE74C20E-00F7-353D-2CC2-F8BB8FED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579938"/>
            <a:ext cx="248126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456144E-ECC0-F710-157E-D5560DF1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951163"/>
            <a:ext cx="49593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0C87ACF-7FA7-90F4-D8D2-F4A2A3F3B21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4742" y="626874"/>
            <a:ext cx="1998571" cy="7413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EB3C1CAE-8E27-4704-0058-1C392962E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708150"/>
            <a:ext cx="1549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Immagine 26">
            <a:extLst>
              <a:ext uri="{FF2B5EF4-FFF2-40B4-BE49-F238E27FC236}">
                <a16:creationId xmlns:a16="http://schemas.microsoft.com/office/drawing/2014/main" id="{43B84E2D-0B26-D9D0-8FAF-84E34A0D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84500"/>
            <a:ext cx="145415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Immagine 27">
            <a:extLst>
              <a:ext uri="{FF2B5EF4-FFF2-40B4-BE49-F238E27FC236}">
                <a16:creationId xmlns:a16="http://schemas.microsoft.com/office/drawing/2014/main" id="{05A364F8-8134-5FFA-F80F-0BB297FF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3008313"/>
            <a:ext cx="19986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Immagine 28">
            <a:extLst>
              <a:ext uri="{FF2B5EF4-FFF2-40B4-BE49-F238E27FC236}">
                <a16:creationId xmlns:a16="http://schemas.microsoft.com/office/drawing/2014/main" id="{B3F73A83-3793-96E6-1A90-EC1338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232400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Immagine 29">
            <a:extLst>
              <a:ext uri="{FF2B5EF4-FFF2-40B4-BE49-F238E27FC236}">
                <a16:creationId xmlns:a16="http://schemas.microsoft.com/office/drawing/2014/main" id="{9B7239A5-AAB5-4B27-9CE6-FF6C5B46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535613"/>
            <a:ext cx="1765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Immagine 30">
            <a:extLst>
              <a:ext uri="{FF2B5EF4-FFF2-40B4-BE49-F238E27FC236}">
                <a16:creationId xmlns:a16="http://schemas.microsoft.com/office/drawing/2014/main" id="{F12BCC9B-FCA0-D4EA-2FD5-DC2165A3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6" b="26317"/>
          <a:stretch>
            <a:fillRect/>
          </a:stretch>
        </p:blipFill>
        <p:spPr bwMode="auto">
          <a:xfrm>
            <a:off x="3702050" y="5527675"/>
            <a:ext cx="21431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6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6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6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6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6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6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6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6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6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6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6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7731ED6-3D3D-B857-FD51-177E95514BB2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4E57AFF4-9857-5D13-1D96-23CAAD07564D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9E5DE6E9-7691-AA0D-F663-51C8DC62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Le sofisticazioni in enologia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D51ECF-4D3C-6F07-0A50-B62F2B387DD7}"/>
              </a:ext>
            </a:extLst>
          </p:cNvPr>
          <p:cNvSpPr txBox="1"/>
          <p:nvPr/>
        </p:nvSpPr>
        <p:spPr>
          <a:xfrm>
            <a:off x="466725" y="968375"/>
            <a:ext cx="836295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+mn-lt"/>
              </a:rPr>
              <a:t>Il chimico e…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limiti cogenti;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metalli pesanti;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fitofarmaci;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L’edulcorazione;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L’aggiunta di Alcole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3200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97E874-30BF-925B-B575-7CE4C9638166}"/>
              </a:ext>
            </a:extLst>
          </p:cNvPr>
          <p:cNvSpPr txBox="1"/>
          <p:nvPr/>
        </p:nvSpPr>
        <p:spPr>
          <a:xfrm>
            <a:off x="466725" y="3875088"/>
            <a:ext cx="8362950" cy="1354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L’aggiunta di acqua (la memoria dell’acqua, esiste?);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  <p:pic>
        <p:nvPicPr>
          <p:cNvPr id="1026" name="Picture 2" descr="http://www.nature.com/ncomms/2015/150227/ncomms7344/images/ncomms7344-f3.jpg">
            <a:extLst>
              <a:ext uri="{FF2B5EF4-FFF2-40B4-BE49-F238E27FC236}">
                <a16:creationId xmlns:a16="http://schemas.microsoft.com/office/drawing/2014/main" id="{15EB683C-5A5A-88BC-8A73-1B679A0E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693988"/>
            <a:ext cx="888206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052 -0.41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F3E21A1F-B04F-F0D9-3B26-C60F45309A18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C1917646-A635-A67D-F1BA-CFEC87A6EBA4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8B959C85-9F68-5DFB-8A00-D3294204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Le sofisticazioni in enologia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928D1E-C712-85D1-24A4-3A62972F41F1}"/>
              </a:ext>
            </a:extLst>
          </p:cNvPr>
          <p:cNvSpPr txBox="1"/>
          <p:nvPr/>
        </p:nvSpPr>
        <p:spPr>
          <a:xfrm>
            <a:off x="466725" y="968375"/>
            <a:ext cx="836295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+mn-lt"/>
              </a:rPr>
              <a:t>Il chimico e…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limiti cogenti;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metalli pesanti;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I fitofarmaci;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L’edulcorazione;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L’aggiunta di alcole;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L’aggiunta di acqua (la memoria dell’acqua, esiste?);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3200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CD4533-54B7-97C0-60D7-EB947D1A4DCB}"/>
              </a:ext>
            </a:extLst>
          </p:cNvPr>
          <p:cNvSpPr txBox="1"/>
          <p:nvPr/>
        </p:nvSpPr>
        <p:spPr>
          <a:xfrm>
            <a:off x="466725" y="4941888"/>
            <a:ext cx="3529013" cy="184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La tracciabilità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dirty="0">
                <a:latin typeface="+mn-lt"/>
              </a:rPr>
              <a:t>Documentale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dirty="0">
                <a:latin typeface="+mn-lt"/>
              </a:rPr>
              <a:t>Chimica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9838 L 0.24028 -0.586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390405C7-E82B-417F-9B0C-60C8521FB9D5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8394AA0A-73DF-2911-D73E-101143A65FA5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0F27B01B-718A-2C01-5652-52EA892E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La tracciabilità Chimica</a:t>
            </a:r>
          </a:p>
        </p:txBody>
      </p: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ECF98952-C019-9543-433C-CF4B7C02B3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250" y="998538"/>
          <a:ext cx="5905500" cy="563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5257800" imgH="5019675" progId="Word.Picture.8">
                  <p:embed/>
                </p:oleObj>
              </mc:Choice>
              <mc:Fallback>
                <p:oleObj name="Picture" r:id="rId2" imgW="5257800" imgH="5019675" progId="Word.Picture.8">
                  <p:embed/>
                  <p:pic>
                    <p:nvPicPr>
                      <p:cNvPr id="0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98538"/>
                        <a:ext cx="5905500" cy="563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34989DA-E14C-6D3D-FCA5-6213C4CE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8482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C553236-ED07-03B0-ED7C-58C1A98B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0"/>
            <a:ext cx="4332287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8123411-50C2-F647-C6AE-B1D9CA2A1DCE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9F275BC-403A-D37E-930D-4C85475D0207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20F10ABB-70FF-C9F9-C58F-8E942E12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La tracciabilità Chimica</a:t>
            </a:r>
          </a:p>
        </p:txBody>
      </p:sp>
      <p:pic>
        <p:nvPicPr>
          <p:cNvPr id="24581" name="Immagine 2">
            <a:extLst>
              <a:ext uri="{FF2B5EF4-FFF2-40B4-BE49-F238E27FC236}">
                <a16:creationId xmlns:a16="http://schemas.microsoft.com/office/drawing/2014/main" id="{5A4E03D0-51AE-95B1-4AB2-20D1748E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052513"/>
            <a:ext cx="74961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39FC9272-1326-B65C-D220-03585CA886EF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2190977-E8B5-154A-65D1-003E69A871E9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F0A17909-F350-F88E-5F11-5C88A8D3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69325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La tracciabilità chimica – isotopi pesanti</a:t>
            </a:r>
          </a:p>
        </p:txBody>
      </p:sp>
      <p:pic>
        <p:nvPicPr>
          <p:cNvPr id="25605" name="Immagine 7">
            <a:extLst>
              <a:ext uri="{FF2B5EF4-FFF2-40B4-BE49-F238E27FC236}">
                <a16:creationId xmlns:a16="http://schemas.microsoft.com/office/drawing/2014/main" id="{1CB1FCD0-A2CA-FD86-6418-32D1F45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44005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magine 8">
            <a:extLst>
              <a:ext uri="{FF2B5EF4-FFF2-40B4-BE49-F238E27FC236}">
                <a16:creationId xmlns:a16="http://schemas.microsoft.com/office/drawing/2014/main" id="{D1C115B3-DE44-CA85-A796-D327F7AB3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41663"/>
            <a:ext cx="3308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CasellaDiTesto 9">
            <a:extLst>
              <a:ext uri="{FF2B5EF4-FFF2-40B4-BE49-F238E27FC236}">
                <a16:creationId xmlns:a16="http://schemas.microsoft.com/office/drawing/2014/main" id="{8D9632BC-123D-0F4C-5741-42F1EFDA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700213"/>
            <a:ext cx="5616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800" baseline="30000">
                <a:solidFill>
                  <a:srgbClr val="FF0000"/>
                </a:solidFill>
              </a:rPr>
              <a:t>87</a:t>
            </a:r>
            <a:r>
              <a:rPr lang="it-IT" altLang="it-IT" sz="4800">
                <a:solidFill>
                  <a:srgbClr val="FF0000"/>
                </a:solidFill>
              </a:rPr>
              <a:t>Sr/</a:t>
            </a:r>
            <a:r>
              <a:rPr lang="it-IT" altLang="it-IT" sz="4800" baseline="30000">
                <a:solidFill>
                  <a:srgbClr val="FF0000"/>
                </a:solidFill>
              </a:rPr>
              <a:t>86</a:t>
            </a:r>
            <a:r>
              <a:rPr lang="it-IT" altLang="it-IT" sz="4800">
                <a:solidFill>
                  <a:srgbClr val="FF0000"/>
                </a:solidFill>
              </a:rPr>
              <a:t>Sr      </a:t>
            </a:r>
            <a:r>
              <a:rPr lang="it-IT" altLang="it-IT" sz="4800" baseline="30000">
                <a:solidFill>
                  <a:srgbClr val="FF0000"/>
                </a:solidFill>
              </a:rPr>
              <a:t>87</a:t>
            </a:r>
            <a:r>
              <a:rPr lang="it-IT" altLang="it-IT" sz="4800">
                <a:solidFill>
                  <a:srgbClr val="FF0000"/>
                </a:solidFill>
              </a:rPr>
              <a:t>Rb/</a:t>
            </a:r>
            <a:r>
              <a:rPr lang="it-IT" altLang="it-IT" sz="4800" baseline="30000">
                <a:solidFill>
                  <a:srgbClr val="FF0000"/>
                </a:solidFill>
              </a:rPr>
              <a:t>87</a:t>
            </a:r>
            <a:r>
              <a:rPr lang="it-IT" altLang="it-IT" sz="4800">
                <a:solidFill>
                  <a:srgbClr val="FF0000"/>
                </a:solidFill>
              </a:rPr>
              <a:t>Sr</a:t>
            </a:r>
          </a:p>
        </p:txBody>
      </p:sp>
      <p:sp>
        <p:nvSpPr>
          <p:cNvPr id="2" name="Pulsante di azione: Informazioni 1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444843CD-21EE-ECBC-3B0E-B77BD1DCD468}"/>
              </a:ext>
            </a:extLst>
          </p:cNvPr>
          <p:cNvSpPr/>
          <p:nvPr/>
        </p:nvSpPr>
        <p:spPr>
          <a:xfrm>
            <a:off x="2699792" y="1067109"/>
            <a:ext cx="596947" cy="612003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Pulsante di azione: Informazioni 2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30C6E7D8-04C0-B676-D814-8AAC6D9F3A2A}"/>
              </a:ext>
            </a:extLst>
          </p:cNvPr>
          <p:cNvSpPr/>
          <p:nvPr/>
        </p:nvSpPr>
        <p:spPr>
          <a:xfrm>
            <a:off x="5724128" y="1057661"/>
            <a:ext cx="596947" cy="612003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9E976689-A28B-7C3B-B1E6-CDCF821B075A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AB5C690-E678-588C-ECE2-72C57F1EA19E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BE65B900-01CB-A6EE-70E3-0F019F14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69325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Ultime novità – </a:t>
            </a:r>
            <a:r>
              <a:rPr lang="it-IT" dirty="0" err="1"/>
              <a:t>Bruker</a:t>
            </a:r>
            <a:r>
              <a:rPr lang="it-IT" dirty="0"/>
              <a:t> </a:t>
            </a:r>
            <a:r>
              <a:rPr lang="it-IT" dirty="0" err="1"/>
              <a:t>winescreener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339638-2666-ABD4-7392-24ACB8A0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95363"/>
            <a:ext cx="8186738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F457E7C-2306-963F-39D2-7DA3629EE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41388"/>
            <a:ext cx="78422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727C424-D7E9-4BDA-B50E-FAC7D154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57263"/>
            <a:ext cx="803433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74838-7F9C-B891-124D-3136FD1FA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9F6436E7-6831-FD8D-C225-F8800578010D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29E3EF1-207E-B735-2519-0E0D04A41C9F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6AC12019-1BFA-0F69-7BEE-EC14D381B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New trends?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35200E4-F013-8AEE-F114-97D309253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8928"/>
            <a:ext cx="2619375" cy="17430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14D536-5555-59AA-D7C7-26E8DACC6DB1}"/>
              </a:ext>
            </a:extLst>
          </p:cNvPr>
          <p:cNvSpPr txBox="1"/>
          <p:nvPr/>
        </p:nvSpPr>
        <p:spPr>
          <a:xfrm>
            <a:off x="3633277" y="1654966"/>
            <a:ext cx="2561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Low </a:t>
            </a:r>
            <a:r>
              <a:rPr lang="it-IT" sz="2400" dirty="0" err="1"/>
              <a:t>Alcolhol</a:t>
            </a:r>
            <a:r>
              <a:rPr lang="it-IT" sz="2400" dirty="0"/>
              <a:t> </a:t>
            </a:r>
            <a:r>
              <a:rPr lang="it-IT" sz="2400" dirty="0" err="1"/>
              <a:t>wines</a:t>
            </a:r>
            <a:endParaRPr lang="it-IT" sz="2400" dirty="0"/>
          </a:p>
          <a:p>
            <a:r>
              <a:rPr lang="it-IT" sz="2400" dirty="0"/>
              <a:t>Vino </a:t>
            </a:r>
            <a:r>
              <a:rPr lang="it-IT" sz="2400" dirty="0" err="1"/>
              <a:t>Dealcolato</a:t>
            </a: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EB598FF-D781-F87A-150A-16667B411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122" y="920751"/>
            <a:ext cx="2717068" cy="27170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C0C17E0-F936-990C-1F3A-54ECE505F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8" y="3399908"/>
            <a:ext cx="8408295" cy="9721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3FAB39E-674A-8288-6104-EBA229CE7713}"/>
              </a:ext>
            </a:extLst>
          </p:cNvPr>
          <p:cNvSpPr txBox="1"/>
          <p:nvPr/>
        </p:nvSpPr>
        <p:spPr>
          <a:xfrm>
            <a:off x="289448" y="4230123"/>
            <a:ext cx="8565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it-IT" b="0" i="0" u="sng" dirty="0">
                <a:effectLst/>
                <a:latin typeface="Arial" panose="020B0604020202020204" pitchFamily="34" charset="0"/>
                <a:hlinkClick r:id="rId5"/>
              </a:rPr>
            </a:br>
            <a:r>
              <a:rPr lang="it-IT" b="0" i="0" u="sng" dirty="0">
                <a:effectLst/>
                <a:latin typeface="Arial" panose="020B0604020202020204" pitchFamily="34" charset="0"/>
                <a:hlinkClick r:id="rId5"/>
              </a:rPr>
              <a:t>Decreto MASAF n. 672816 del 20 dicembre 2024</a:t>
            </a:r>
            <a:br>
              <a:rPr lang="it-IT" b="0" i="0" u="sng" dirty="0">
                <a:effectLst/>
                <a:latin typeface="Arial" panose="020B0604020202020204" pitchFamily="34" charset="0"/>
                <a:hlinkClick r:id="rId5"/>
              </a:rPr>
            </a:br>
            <a:endParaRPr lang="it-IT" b="0" i="0" u="sng" dirty="0">
              <a:effectLst/>
              <a:latin typeface="Arial" panose="020B0604020202020204" pitchFamily="34" charset="0"/>
            </a:endParaRPr>
          </a:p>
          <a:p>
            <a:r>
              <a:rPr lang="it-IT" dirty="0"/>
              <a:t>Definizioni:</a:t>
            </a:r>
          </a:p>
          <a:p>
            <a:r>
              <a:rPr lang="it-IT" sz="2400" b="1" dirty="0"/>
              <a:t>Vino </a:t>
            </a:r>
            <a:r>
              <a:rPr lang="it-IT" sz="2400" b="1" dirty="0" err="1"/>
              <a:t>Dealcolato</a:t>
            </a:r>
            <a:r>
              <a:rPr lang="it-IT" sz="2400" b="1" dirty="0"/>
              <a:t>:</a:t>
            </a:r>
            <a:r>
              <a:rPr lang="it-IT" sz="2400" dirty="0"/>
              <a:t> Tenore alcol finale &lt; 0,5% </a:t>
            </a:r>
            <a:r>
              <a:rPr lang="it-IT" sz="2400" dirty="0" err="1"/>
              <a:t>vol</a:t>
            </a:r>
            <a:endParaRPr lang="it-IT" sz="2400" dirty="0"/>
          </a:p>
          <a:p>
            <a:r>
              <a:rPr lang="it-IT" sz="2400" b="1" dirty="0"/>
              <a:t>Vino </a:t>
            </a:r>
            <a:r>
              <a:rPr lang="it-IT" sz="2400" b="1" dirty="0">
                <a:solidFill>
                  <a:srgbClr val="FF0000"/>
                </a:solidFill>
              </a:rPr>
              <a:t>Parzialmente</a:t>
            </a:r>
            <a:r>
              <a:rPr lang="it-IT" sz="2400" b="1" dirty="0"/>
              <a:t> </a:t>
            </a:r>
            <a:r>
              <a:rPr lang="it-IT" sz="2400" b="1" dirty="0" err="1"/>
              <a:t>Dealcolato</a:t>
            </a:r>
            <a:r>
              <a:rPr lang="it-IT" sz="2400" b="1" dirty="0"/>
              <a:t>:</a:t>
            </a:r>
            <a:r>
              <a:rPr lang="it-IT" sz="2400" dirty="0"/>
              <a:t>          &gt; 0,5% </a:t>
            </a:r>
            <a:r>
              <a:rPr lang="it-IT" sz="2400" dirty="0" err="1"/>
              <a:t>vol</a:t>
            </a:r>
            <a:r>
              <a:rPr lang="it-IT" sz="2400" dirty="0"/>
              <a:t> =&gt; lim. Inf. Zona </a:t>
            </a:r>
            <a:r>
              <a:rPr lang="it-IT" sz="2400" dirty="0" err="1"/>
              <a:t>Vit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889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C565F2C9-E699-524D-DE02-148B42C02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50900"/>
          </a:xfrm>
        </p:spPr>
        <p:txBody>
          <a:bodyPr/>
          <a:lstStyle/>
          <a:p>
            <a:pPr eaLnBrk="1" hangingPunct="1"/>
            <a:r>
              <a:rPr lang="it-IT" altLang="it-IT"/>
              <a:t>Link utili…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FC0114-EAE6-16BE-88E7-037F3DF323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hlinkClick r:id="rId2"/>
              </a:rPr>
              <a:t>www.vinicolasannazaro.it</a:t>
            </a:r>
            <a:endParaRPr lang="it-IT" altLang="it-IT" dirty="0"/>
          </a:p>
          <a:p>
            <a:pPr eaLnBrk="1" hangingPunct="1"/>
            <a:r>
              <a:rPr lang="it-IT" altLang="it-IT" dirty="0">
                <a:hlinkClick r:id="rId3"/>
              </a:rPr>
              <a:t>www.suecosanprospero.com</a:t>
            </a:r>
            <a:r>
              <a:rPr lang="it-IT" altLang="it-IT" dirty="0"/>
              <a:t> </a:t>
            </a:r>
          </a:p>
          <a:p>
            <a:pPr eaLnBrk="1" hangingPunct="1"/>
            <a:r>
              <a:rPr lang="it-IT" altLang="it-IT" dirty="0">
                <a:hlinkClick r:id="rId4"/>
              </a:rPr>
              <a:t>www.laviv.com</a:t>
            </a:r>
            <a:endParaRPr lang="it-IT" altLang="it-IT" dirty="0"/>
          </a:p>
          <a:p>
            <a:pPr eaLnBrk="1" hangingPunct="1"/>
            <a:r>
              <a:rPr lang="it-IT" altLang="it-IT" dirty="0">
                <a:hlinkClick r:id="rId5"/>
              </a:rPr>
              <a:t>www.aqtan.it</a:t>
            </a:r>
            <a:endParaRPr lang="it-IT" altLang="it-IT" dirty="0"/>
          </a:p>
          <a:p>
            <a:pPr eaLnBrk="1" hangingPunct="1"/>
            <a:r>
              <a:rPr lang="it-IT" altLang="it-IT" dirty="0">
                <a:hlinkClick r:id="rId6"/>
              </a:rPr>
              <a:t>www.lini910.it</a:t>
            </a:r>
            <a:r>
              <a:rPr lang="it-IT" altLang="it-IT" dirty="0"/>
              <a:t> </a:t>
            </a:r>
          </a:p>
          <a:p>
            <a:pPr eaLnBrk="1" hangingPunct="1"/>
            <a:r>
              <a:rPr lang="it-IT" altLang="it-IT" dirty="0">
                <a:hlinkClick r:id="rId7"/>
              </a:rPr>
              <a:t>www.politicheagricole.it</a:t>
            </a:r>
            <a:r>
              <a:rPr lang="it-IT" altLang="it-IT" dirty="0"/>
              <a:t> 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A0B9E29D-9DB2-3CF5-57E5-1E224E0413CD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D2F5BBF-9C7A-37E3-CC5D-93EA261BB6FB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F65406-824E-4971-FB47-AED5136A3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781300"/>
            <a:ext cx="266065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CasellaDiTesto 6">
            <a:extLst>
              <a:ext uri="{FF2B5EF4-FFF2-40B4-BE49-F238E27FC236}">
                <a16:creationId xmlns:a16="http://schemas.microsoft.com/office/drawing/2014/main" id="{CE27AB14-6D29-CC7A-B015-4C665CE72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125538"/>
            <a:ext cx="2124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000"/>
              <a:t>Grazie per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000"/>
              <a:t>l’attenzione!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68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>
            <a:extLst>
              <a:ext uri="{FF2B5EF4-FFF2-40B4-BE49-F238E27FC236}">
                <a16:creationId xmlns:a16="http://schemas.microsoft.com/office/drawing/2014/main" id="{7020E6CF-AD2D-A97B-FF1B-66D65A2E6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4099" name="Segnaposto contenuto 2">
            <a:extLst>
              <a:ext uri="{FF2B5EF4-FFF2-40B4-BE49-F238E27FC236}">
                <a16:creationId xmlns:a16="http://schemas.microsoft.com/office/drawing/2014/main" id="{9BFBA371-E67E-4352-5A1A-E1F05967F3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" name="Immagine 4" descr="Rendering digitale di una mappa del mondo a colori">
            <a:extLst>
              <a:ext uri="{FF2B5EF4-FFF2-40B4-BE49-F238E27FC236}">
                <a16:creationId xmlns:a16="http://schemas.microsoft.com/office/drawing/2014/main" id="{7AF77296-4E3B-204D-5BE3-BA9F36892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0304DE-FAA5-052E-7F9F-083FF66D2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781300"/>
            <a:ext cx="7191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400" b="1"/>
              <a:t>60%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4B68C0-3B83-8E26-AC28-93D9BE122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2319338"/>
            <a:ext cx="7207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400" b="1"/>
              <a:t>10%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199C61B-C248-0CB9-9916-A926F1FC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2703513"/>
            <a:ext cx="719138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400" b="1"/>
              <a:t>10%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29BD06B-DC9C-D5D7-F49E-401529BC6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3138488"/>
            <a:ext cx="7207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400" b="1"/>
              <a:t>5%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2EF5789-9B46-94A6-A9CB-EE5F331FB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2271713"/>
            <a:ext cx="7207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400" b="1"/>
              <a:t>10%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AB724D6-9164-423F-4E7D-F57676717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50" y="2295525"/>
            <a:ext cx="720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400" b="1"/>
              <a:t>5%</a:t>
            </a:r>
          </a:p>
        </p:txBody>
      </p:sp>
      <p:sp>
        <p:nvSpPr>
          <p:cNvPr id="4" name="Stella a 5 punte 3">
            <a:extLst>
              <a:ext uri="{FF2B5EF4-FFF2-40B4-BE49-F238E27FC236}">
                <a16:creationId xmlns:a16="http://schemas.microsoft.com/office/drawing/2014/main" id="{BB5B4E07-A769-AC4F-862E-05438D0D4DA9}"/>
              </a:ext>
            </a:extLst>
          </p:cNvPr>
          <p:cNvSpPr/>
          <p:nvPr/>
        </p:nvSpPr>
        <p:spPr>
          <a:xfrm>
            <a:off x="4838700" y="4719638"/>
            <a:ext cx="331788" cy="2873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Stella a 5 punte 6">
            <a:extLst>
              <a:ext uri="{FF2B5EF4-FFF2-40B4-BE49-F238E27FC236}">
                <a16:creationId xmlns:a16="http://schemas.microsoft.com/office/drawing/2014/main" id="{A1A50B0F-3594-1A89-09DD-0FEE3F92E9F9}"/>
              </a:ext>
            </a:extLst>
          </p:cNvPr>
          <p:cNvSpPr/>
          <p:nvPr/>
        </p:nvSpPr>
        <p:spPr>
          <a:xfrm>
            <a:off x="7621588" y="2295525"/>
            <a:ext cx="333375" cy="2889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Stella a 5 punte 8">
            <a:extLst>
              <a:ext uri="{FF2B5EF4-FFF2-40B4-BE49-F238E27FC236}">
                <a16:creationId xmlns:a16="http://schemas.microsoft.com/office/drawing/2014/main" id="{84ADA328-9508-B72B-25CF-72219F0E5669}"/>
              </a:ext>
            </a:extLst>
          </p:cNvPr>
          <p:cNvSpPr/>
          <p:nvPr/>
        </p:nvSpPr>
        <p:spPr>
          <a:xfrm>
            <a:off x="6764338" y="3600450"/>
            <a:ext cx="331787" cy="28733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Stella a 5 punte 9">
            <a:extLst>
              <a:ext uri="{FF2B5EF4-FFF2-40B4-BE49-F238E27FC236}">
                <a16:creationId xmlns:a16="http://schemas.microsoft.com/office/drawing/2014/main" id="{73D9531C-CC78-F557-03B6-BE52A5C074A6}"/>
              </a:ext>
            </a:extLst>
          </p:cNvPr>
          <p:cNvSpPr/>
          <p:nvPr/>
        </p:nvSpPr>
        <p:spPr>
          <a:xfrm>
            <a:off x="2251075" y="2876550"/>
            <a:ext cx="331788" cy="28733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6" grpId="0" animBg="1"/>
      <p:bldP spid="17" grpId="0" animBg="1"/>
      <p:bldP spid="18" grpId="0" animBg="1"/>
      <p:bldP spid="4" grpId="0" animBg="1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A430C6F-58CC-50CB-3BE8-EED2E03C8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1268413"/>
            <a:ext cx="5892800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35BD0D4-98B8-589F-432B-3AE718D9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601" y="1916832"/>
            <a:ext cx="2825895" cy="2159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6831D84-78C9-3130-A22B-A390F6424BB3}"/>
              </a:ext>
            </a:extLst>
          </p:cNvPr>
          <p:cNvCxnSpPr>
            <a:cxnSpLocks/>
          </p:cNvCxnSpPr>
          <p:nvPr/>
        </p:nvCxnSpPr>
        <p:spPr>
          <a:xfrm>
            <a:off x="611188" y="2635250"/>
            <a:ext cx="7993062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BE313D7-3DDE-23EE-2DF0-57479E343F1B}"/>
              </a:ext>
            </a:extLst>
          </p:cNvPr>
          <p:cNvCxnSpPr>
            <a:cxnSpLocks/>
          </p:cNvCxnSpPr>
          <p:nvPr/>
        </p:nvCxnSpPr>
        <p:spPr>
          <a:xfrm>
            <a:off x="5867400" y="2003425"/>
            <a:ext cx="55563" cy="444976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magine 27">
            <a:extLst>
              <a:ext uri="{FF2B5EF4-FFF2-40B4-BE49-F238E27FC236}">
                <a16:creationId xmlns:a16="http://schemas.microsoft.com/office/drawing/2014/main" id="{D41B8777-C7EA-FD0E-82E6-723636911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115888"/>
            <a:ext cx="6350000" cy="93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7B0F5390-3BE0-9B53-5232-FBCAFEC4A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8425" y="2687638"/>
            <a:ext cx="827088" cy="4076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BC8BC2F-5821-6117-B638-4B58F620CCE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2725" y="4421188"/>
            <a:ext cx="1690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BIO – NOP – JAS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… organic …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44E070F-3301-930F-8EFA-BAF682CDB89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414588" y="4313237"/>
            <a:ext cx="1252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I.G.P.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disciplinare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45811B9-8E1B-5A5A-43B4-743CAD6FD87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622675" y="4313238"/>
            <a:ext cx="1252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D.O.P.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disciplinare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4F2F8530-C4AF-7533-AD82-6CF57E0E9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044" y="4173456"/>
            <a:ext cx="2654436" cy="2063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magine 2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B549F9A8-5ED3-9785-2263-A82D1BC7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255713"/>
            <a:ext cx="17541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mmagine che contiene bandiera, stella&#10;&#10;Descrizione generata automaticamente">
            <a:extLst>
              <a:ext uri="{FF2B5EF4-FFF2-40B4-BE49-F238E27FC236}">
                <a16:creationId xmlns:a16="http://schemas.microsoft.com/office/drawing/2014/main" id="{DD920E67-9560-912C-EEDE-EE979766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5589588"/>
            <a:ext cx="11969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541DBC21-19A7-BDC6-6E23-537DDFAF1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667375"/>
            <a:ext cx="14573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Immagine che contiene logo, Elementi grafici, Carattere, simbolo&#10;&#10;Descrizione generata automaticamente">
            <a:extLst>
              <a:ext uri="{FF2B5EF4-FFF2-40B4-BE49-F238E27FC236}">
                <a16:creationId xmlns:a16="http://schemas.microsoft.com/office/drawing/2014/main" id="{115C1A9D-5F68-4717-2269-78136E68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395913"/>
            <a:ext cx="154940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Immagine che contiene testo, clipart, Elementi grafici, logo&#10;&#10;Descrizione generata automaticamente">
            <a:extLst>
              <a:ext uri="{FF2B5EF4-FFF2-40B4-BE49-F238E27FC236}">
                <a16:creationId xmlns:a16="http://schemas.microsoft.com/office/drawing/2014/main" id="{BA1FDC83-4395-322F-D0B3-EBD4F5E4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14613"/>
            <a:ext cx="1085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02295DF-99F5-DD42-276E-63DA855BA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7993" y="2719388"/>
            <a:ext cx="1384796" cy="1303337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958E585-E627-DA83-6D66-B69E03A15AF7}"/>
              </a:ext>
            </a:extLst>
          </p:cNvPr>
          <p:cNvGrpSpPr/>
          <p:nvPr/>
        </p:nvGrpSpPr>
        <p:grpSpPr>
          <a:xfrm>
            <a:off x="3851920" y="2789151"/>
            <a:ext cx="1992702" cy="1319586"/>
            <a:chOff x="3851920" y="2789151"/>
            <a:chExt cx="1992702" cy="131958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63B0DD9-E51A-869C-1A5A-BF456322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5620" r="13632"/>
            <a:stretch/>
          </p:blipFill>
          <p:spPr>
            <a:xfrm>
              <a:off x="3851920" y="2789151"/>
              <a:ext cx="1134350" cy="1066973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3976891-E33B-CF43-84F1-D5A5D6C5D8FC}"/>
                </a:ext>
              </a:extLst>
            </p:cNvPr>
            <p:cNvSpPr txBox="1"/>
            <p:nvPr/>
          </p:nvSpPr>
          <p:spPr>
            <a:xfrm>
              <a:off x="4852427" y="3523962"/>
              <a:ext cx="9921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solidFill>
                    <a:schemeClr val="accent1">
                      <a:lumMod val="75000"/>
                    </a:schemeClr>
                  </a:solidFill>
                </a:rPr>
                <a:t>PCQI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F7BC4E17-8F5A-BBF2-018D-3FF2D8073EFC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2146030-ED03-3444-3875-D4051F0A66F9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3">
            <a:extLst>
              <a:ext uri="{FF2B5EF4-FFF2-40B4-BE49-F238E27FC236}">
                <a16:creationId xmlns:a16="http://schemas.microsoft.com/office/drawing/2014/main" id="{F172D82A-2D2F-6C8A-03A4-49BB5CB5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Il ruolo del chimico in enologia</a:t>
            </a:r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0C159BAD-3AE5-5623-B795-9E8D81E8EB96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770063"/>
            <a:ext cx="1152525" cy="1655762"/>
            <a:chOff x="323528" y="1196752"/>
            <a:chExt cx="1152128" cy="1656184"/>
          </a:xfrm>
        </p:grpSpPr>
        <p:sp>
          <p:nvSpPr>
            <p:cNvPr id="8" name="Documento 7">
              <a:extLst>
                <a:ext uri="{FF2B5EF4-FFF2-40B4-BE49-F238E27FC236}">
                  <a16:creationId xmlns:a16="http://schemas.microsoft.com/office/drawing/2014/main" id="{4A574D5A-A810-2AF2-DD26-E5975C4495E0}"/>
                </a:ext>
              </a:extLst>
            </p:cNvPr>
            <p:cNvSpPr/>
            <p:nvPr/>
          </p:nvSpPr>
          <p:spPr>
            <a:xfrm>
              <a:off x="323528" y="1196752"/>
              <a:ext cx="1152128" cy="1440229"/>
            </a:xfrm>
            <a:prstGeom prst="flowChart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/>
                <a:t>???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/>
                <a:t>Specifiche Cliente</a:t>
              </a:r>
            </a:p>
          </p:txBody>
        </p:sp>
        <p:pic>
          <p:nvPicPr>
            <p:cNvPr id="6184" name="Picture 2">
              <a:extLst>
                <a:ext uri="{FF2B5EF4-FFF2-40B4-BE49-F238E27FC236}">
                  <a16:creationId xmlns:a16="http://schemas.microsoft.com/office/drawing/2014/main" id="{73DA671F-1216-EBC6-CDB7-36D5570F7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276872"/>
              <a:ext cx="57606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69BD2EE7-5C55-44F9-0711-7800E032C164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205038"/>
            <a:ext cx="3529012" cy="3095625"/>
            <a:chOff x="2915816" y="1988840"/>
            <a:chExt cx="3528392" cy="3096344"/>
          </a:xfrm>
        </p:grpSpPr>
        <p:sp>
          <p:nvSpPr>
            <p:cNvPr id="10" name="Elaborazione alternativa 9">
              <a:extLst>
                <a:ext uri="{FF2B5EF4-FFF2-40B4-BE49-F238E27FC236}">
                  <a16:creationId xmlns:a16="http://schemas.microsoft.com/office/drawing/2014/main" id="{965CE635-FAE6-075B-1EA6-2A6F07C71EBF}"/>
                </a:ext>
              </a:extLst>
            </p:cNvPr>
            <p:cNvSpPr/>
            <p:nvPr/>
          </p:nvSpPr>
          <p:spPr>
            <a:xfrm>
              <a:off x="3203103" y="3357583"/>
              <a:ext cx="2233221" cy="64785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/>
                <a:t>Controllo processo produttivo</a:t>
              </a:r>
            </a:p>
          </p:txBody>
        </p:sp>
        <p:grpSp>
          <p:nvGrpSpPr>
            <p:cNvPr id="6174" name="Gruppo 28">
              <a:extLst>
                <a:ext uri="{FF2B5EF4-FFF2-40B4-BE49-F238E27FC236}">
                  <a16:creationId xmlns:a16="http://schemas.microsoft.com/office/drawing/2014/main" id="{E7C5CD98-1CCD-17FC-C83E-D0C01E569A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5856" y="2780928"/>
              <a:ext cx="1512168" cy="432048"/>
              <a:chOff x="3275856" y="2780928"/>
              <a:chExt cx="1512168" cy="432048"/>
            </a:xfrm>
          </p:grpSpPr>
          <p:sp>
            <p:nvSpPr>
              <p:cNvPr id="11" name="Cilindro 10">
                <a:extLst>
                  <a:ext uri="{FF2B5EF4-FFF2-40B4-BE49-F238E27FC236}">
                    <a16:creationId xmlns:a16="http://schemas.microsoft.com/office/drawing/2014/main" id="{1C59BD2C-41DD-1060-03E0-3D5FFBFA1250}"/>
                  </a:ext>
                </a:extLst>
              </p:cNvPr>
              <p:cNvSpPr/>
              <p:nvPr/>
            </p:nvSpPr>
            <p:spPr>
              <a:xfrm>
                <a:off x="3276115" y="2781186"/>
                <a:ext cx="360300" cy="4319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/>
                  <a:t>1</a:t>
                </a:r>
              </a:p>
            </p:txBody>
          </p:sp>
          <p:sp>
            <p:nvSpPr>
              <p:cNvPr id="12" name="Cilindro 11">
                <a:extLst>
                  <a:ext uri="{FF2B5EF4-FFF2-40B4-BE49-F238E27FC236}">
                    <a16:creationId xmlns:a16="http://schemas.microsoft.com/office/drawing/2014/main" id="{1A5FAC2B-81E3-D64F-F142-7D0DB6A99B15}"/>
                  </a:ext>
                </a:extLst>
              </p:cNvPr>
              <p:cNvSpPr/>
              <p:nvPr/>
            </p:nvSpPr>
            <p:spPr>
              <a:xfrm>
                <a:off x="3564989" y="2781186"/>
                <a:ext cx="358712" cy="4319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/>
                  <a:t>2</a:t>
                </a:r>
              </a:p>
            </p:txBody>
          </p:sp>
          <p:sp>
            <p:nvSpPr>
              <p:cNvPr id="13" name="Cilindro 12">
                <a:extLst>
                  <a:ext uri="{FF2B5EF4-FFF2-40B4-BE49-F238E27FC236}">
                    <a16:creationId xmlns:a16="http://schemas.microsoft.com/office/drawing/2014/main" id="{DDFADBE6-8535-859C-59DC-DE0F9296FD89}"/>
                  </a:ext>
                </a:extLst>
              </p:cNvPr>
              <p:cNvSpPr/>
              <p:nvPr/>
            </p:nvSpPr>
            <p:spPr>
              <a:xfrm>
                <a:off x="3852277" y="2781186"/>
                <a:ext cx="360299" cy="4319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/>
                  <a:t>3</a:t>
                </a:r>
              </a:p>
            </p:txBody>
          </p:sp>
          <p:sp>
            <p:nvSpPr>
              <p:cNvPr id="14" name="Cilindro 13">
                <a:extLst>
                  <a:ext uri="{FF2B5EF4-FFF2-40B4-BE49-F238E27FC236}">
                    <a16:creationId xmlns:a16="http://schemas.microsoft.com/office/drawing/2014/main" id="{151AC08A-1A44-C574-8FBB-685832E2D89F}"/>
                  </a:ext>
                </a:extLst>
              </p:cNvPr>
              <p:cNvSpPr/>
              <p:nvPr/>
            </p:nvSpPr>
            <p:spPr>
              <a:xfrm>
                <a:off x="4141151" y="2781186"/>
                <a:ext cx="358712" cy="4319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/>
                  <a:t>4</a:t>
                </a:r>
              </a:p>
            </p:txBody>
          </p:sp>
          <p:sp>
            <p:nvSpPr>
              <p:cNvPr id="15" name="Cilindro 14">
                <a:extLst>
                  <a:ext uri="{FF2B5EF4-FFF2-40B4-BE49-F238E27FC236}">
                    <a16:creationId xmlns:a16="http://schemas.microsoft.com/office/drawing/2014/main" id="{0B15B983-B13B-B726-D236-BEA7E66A78C8}"/>
                  </a:ext>
                </a:extLst>
              </p:cNvPr>
              <p:cNvSpPr/>
              <p:nvPr/>
            </p:nvSpPr>
            <p:spPr>
              <a:xfrm>
                <a:off x="4428437" y="2781186"/>
                <a:ext cx="360300" cy="4319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/>
                  <a:t>…</a:t>
                </a:r>
              </a:p>
            </p:txBody>
          </p:sp>
        </p:grpSp>
        <p:sp>
          <p:nvSpPr>
            <p:cNvPr id="18" name="Cornice 17">
              <a:extLst>
                <a:ext uri="{FF2B5EF4-FFF2-40B4-BE49-F238E27FC236}">
                  <a16:creationId xmlns:a16="http://schemas.microsoft.com/office/drawing/2014/main" id="{9A1C5E4A-74BA-FEBF-0135-F90FDE4B9794}"/>
                </a:ext>
              </a:extLst>
            </p:cNvPr>
            <p:cNvSpPr/>
            <p:nvPr/>
          </p:nvSpPr>
          <p:spPr>
            <a:xfrm>
              <a:off x="2915816" y="2565236"/>
              <a:ext cx="3241105" cy="2519948"/>
            </a:xfrm>
            <a:prstGeom prst="frame">
              <a:avLst>
                <a:gd name="adj1" fmla="val 623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it-IT" dirty="0">
                  <a:solidFill>
                    <a:schemeClr val="tx1"/>
                  </a:solidFill>
                </a:rPr>
                <a:t>HACCP		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it-IT" dirty="0">
                  <a:solidFill>
                    <a:schemeClr val="tx1"/>
                  </a:solidFill>
                </a:rPr>
                <a:t>CERT. QUALITA’	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it-IT" dirty="0">
                  <a:solidFill>
                    <a:schemeClr val="tx1"/>
                  </a:solidFill>
                </a:rPr>
                <a:t>IGP, DOP, BIO	</a:t>
              </a:r>
            </a:p>
          </p:txBody>
        </p:sp>
        <p:sp>
          <p:nvSpPr>
            <p:cNvPr id="19" name="Fumetto 4 18">
              <a:extLst>
                <a:ext uri="{FF2B5EF4-FFF2-40B4-BE49-F238E27FC236}">
                  <a16:creationId xmlns:a16="http://schemas.microsoft.com/office/drawing/2014/main" id="{498612D1-88A3-FF19-69FC-BEA0056B3CEA}"/>
                </a:ext>
              </a:extLst>
            </p:cNvPr>
            <p:cNvSpPr/>
            <p:nvPr/>
          </p:nvSpPr>
          <p:spPr>
            <a:xfrm>
              <a:off x="5507748" y="1988840"/>
              <a:ext cx="936460" cy="792346"/>
            </a:xfrm>
            <a:prstGeom prst="cloudCallo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 err="1"/>
                <a:t>R&amp;D</a:t>
              </a:r>
              <a:endParaRPr lang="it-IT" dirty="0"/>
            </a:p>
          </p:txBody>
        </p:sp>
        <p:pic>
          <p:nvPicPr>
            <p:cNvPr id="6177" name="Picture 2">
              <a:extLst>
                <a:ext uri="{FF2B5EF4-FFF2-40B4-BE49-F238E27FC236}">
                  <a16:creationId xmlns:a16="http://schemas.microsoft.com/office/drawing/2014/main" id="{3AA47F4B-2CFB-5BD8-B074-B2B737EE4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4293096"/>
              <a:ext cx="57606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6" name="Picture 8" descr="C:\Users\Moris\AppData\Local\Microsoft\Windows\Temporary Internet Files\Content.IE5\EXULP4GT\MC900310292[1].wmf">
            <a:extLst>
              <a:ext uri="{FF2B5EF4-FFF2-40B4-BE49-F238E27FC236}">
                <a16:creationId xmlns:a16="http://schemas.microsoft.com/office/drawing/2014/main" id="{97A138D1-2E29-0669-AA4B-8A9B0350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06875"/>
            <a:ext cx="93503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:\Users\Moris\AppData\Local\Microsoft\Windows\Temporary Internet Files\Content.IE5\80LV6EZG\MC900424754[1].wmf">
            <a:extLst>
              <a:ext uri="{FF2B5EF4-FFF2-40B4-BE49-F238E27FC236}">
                <a16:creationId xmlns:a16="http://schemas.microsoft.com/office/drawing/2014/main" id="{02306718-418A-59FE-0BA5-5D73E60B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625600"/>
            <a:ext cx="5667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reccia bidirezionale orizzontale 32">
            <a:extLst>
              <a:ext uri="{FF2B5EF4-FFF2-40B4-BE49-F238E27FC236}">
                <a16:creationId xmlns:a16="http://schemas.microsoft.com/office/drawing/2014/main" id="{EFD07EB8-4A2C-5B83-F1F5-C06E5E276389}"/>
              </a:ext>
            </a:extLst>
          </p:cNvPr>
          <p:cNvSpPr/>
          <p:nvPr/>
        </p:nvSpPr>
        <p:spPr>
          <a:xfrm>
            <a:off x="1547813" y="2489200"/>
            <a:ext cx="936625" cy="3603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A5BE75C2-82CF-8052-0C32-E1FC21C5A4BA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2057400"/>
            <a:ext cx="2379663" cy="1516063"/>
            <a:chOff x="2483768" y="980728"/>
            <a:chExt cx="2379712" cy="1515616"/>
          </a:xfrm>
        </p:grpSpPr>
        <p:pic>
          <p:nvPicPr>
            <p:cNvPr id="6170" name="Picture 4" descr="C:\Users\Moris\AppData\Local\Microsoft\Windows\Temporary Internet Files\Content.IE5\80LV6EZG\MC900441742[1].png">
              <a:extLst>
                <a:ext uri="{FF2B5EF4-FFF2-40B4-BE49-F238E27FC236}">
                  <a16:creationId xmlns:a16="http://schemas.microsoft.com/office/drawing/2014/main" id="{16A1E76C-96E7-F5F3-F857-DFA74ECCF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1124744"/>
              <a:ext cx="1258456" cy="1258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5" descr="C:\Users\Moris\AppData\Local\Microsoft\Windows\Temporary Internet Files\Content.IE5\QEFV71FX\MC900434832[1].png">
              <a:extLst>
                <a:ext uri="{FF2B5EF4-FFF2-40B4-BE49-F238E27FC236}">
                  <a16:creationId xmlns:a16="http://schemas.microsoft.com/office/drawing/2014/main" id="{F076DCBD-B103-F995-A115-D8FDC9D1A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124744"/>
              <a:ext cx="13716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2">
              <a:extLst>
                <a:ext uri="{FF2B5EF4-FFF2-40B4-BE49-F238E27FC236}">
                  <a16:creationId xmlns:a16="http://schemas.microsoft.com/office/drawing/2014/main" id="{35AE67FD-4EF6-6B47-1BF0-405864FE1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980728"/>
              <a:ext cx="57606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Freccia bidirezionale orizzontale 37">
            <a:extLst>
              <a:ext uri="{FF2B5EF4-FFF2-40B4-BE49-F238E27FC236}">
                <a16:creationId xmlns:a16="http://schemas.microsoft.com/office/drawing/2014/main" id="{2860B0F6-481B-9262-479E-C4F8479C567D}"/>
              </a:ext>
            </a:extLst>
          </p:cNvPr>
          <p:cNvSpPr/>
          <p:nvPr/>
        </p:nvSpPr>
        <p:spPr>
          <a:xfrm>
            <a:off x="4500563" y="2492375"/>
            <a:ext cx="792162" cy="3603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2" name="Freccia bidirezionale verticale 41">
            <a:extLst>
              <a:ext uri="{FF2B5EF4-FFF2-40B4-BE49-F238E27FC236}">
                <a16:creationId xmlns:a16="http://schemas.microsoft.com/office/drawing/2014/main" id="{C9DD66AB-528B-60C2-2EEF-A8D03A2D8B41}"/>
              </a:ext>
            </a:extLst>
          </p:cNvPr>
          <p:cNvSpPr/>
          <p:nvPr/>
        </p:nvSpPr>
        <p:spPr>
          <a:xfrm>
            <a:off x="6948488" y="4076700"/>
            <a:ext cx="287337" cy="1223963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535C71E6-A357-7612-210B-777829000D9E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4508500"/>
            <a:ext cx="2160588" cy="1876425"/>
            <a:chOff x="4355976" y="4509120"/>
            <a:chExt cx="2160240" cy="1875656"/>
          </a:xfrm>
        </p:grpSpPr>
        <p:pic>
          <p:nvPicPr>
            <p:cNvPr id="6164" name="Picture 5" descr="C:\Users\Moris\AppData\Local\Microsoft\Windows\Temporary Internet Files\Content.IE5\QEFV71FX\MC900434832[1].png">
              <a:extLst>
                <a:ext uri="{FF2B5EF4-FFF2-40B4-BE49-F238E27FC236}">
                  <a16:creationId xmlns:a16="http://schemas.microsoft.com/office/drawing/2014/main" id="{D9ADDDD2-06C9-3B1A-E8EA-151C4B7B0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5013176"/>
              <a:ext cx="13716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">
              <a:extLst>
                <a:ext uri="{FF2B5EF4-FFF2-40B4-BE49-F238E27FC236}">
                  <a16:creationId xmlns:a16="http://schemas.microsoft.com/office/drawing/2014/main" id="{17DAA152-0653-6D60-A185-7EDE9096D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4797152"/>
              <a:ext cx="57606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14">
              <a:extLst>
                <a:ext uri="{FF2B5EF4-FFF2-40B4-BE49-F238E27FC236}">
                  <a16:creationId xmlns:a16="http://schemas.microsoft.com/office/drawing/2014/main" id="{98E34C25-3891-1B92-369E-962F0CFFB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4509120"/>
              <a:ext cx="439201" cy="57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14">
              <a:extLst>
                <a:ext uri="{FF2B5EF4-FFF2-40B4-BE49-F238E27FC236}">
                  <a16:creationId xmlns:a16="http://schemas.microsoft.com/office/drawing/2014/main" id="{18017A08-01E8-D23E-8670-52DE37D20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509293"/>
              <a:ext cx="439201" cy="57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14">
              <a:extLst>
                <a:ext uri="{FF2B5EF4-FFF2-40B4-BE49-F238E27FC236}">
                  <a16:creationId xmlns:a16="http://schemas.microsoft.com/office/drawing/2014/main" id="{0ECF56BD-E017-D76B-66FC-68B89BB6C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509293"/>
              <a:ext cx="439201" cy="57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14">
              <a:extLst>
                <a:ext uri="{FF2B5EF4-FFF2-40B4-BE49-F238E27FC236}">
                  <a16:creationId xmlns:a16="http://schemas.microsoft.com/office/drawing/2014/main" id="{91735FC7-3025-B893-EEB9-4E7DB118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509293"/>
              <a:ext cx="439201" cy="57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B245A941-DAA7-B10F-D764-8B87195649EC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4005263"/>
            <a:ext cx="3563937" cy="2617787"/>
            <a:chOff x="144016" y="4005064"/>
            <a:chExt cx="3563888" cy="2618422"/>
          </a:xfrm>
        </p:grpSpPr>
        <p:sp>
          <p:nvSpPr>
            <p:cNvPr id="6161" name="CasellaDiTesto 49">
              <a:extLst>
                <a:ext uri="{FF2B5EF4-FFF2-40B4-BE49-F238E27FC236}">
                  <a16:creationId xmlns:a16="http://schemas.microsoft.com/office/drawing/2014/main" id="{E8CEE606-0E08-3FC4-D5BE-B46C535B93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16" y="4869160"/>
              <a:ext cx="3563888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it-IT" altLang="it-IT" sz="1800"/>
                <a:t>Controllo Manutenzione e taratura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it-IT" altLang="it-IT" sz="1800"/>
                <a:t>Gestione Reagenti Laboratorio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it-IT" altLang="it-IT" sz="1800"/>
                <a:t>Controllo e gestione addetti Lab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it-IT" altLang="it-IT" sz="1800"/>
                <a:t>Validazione Risultati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it-IT" altLang="it-IT" sz="1800"/>
                <a:t>Assistenza post Vendita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it-IT" altLang="it-IT" sz="1800"/>
                <a:t>Analisi concorrenza</a:t>
              </a:r>
            </a:p>
          </p:txBody>
        </p:sp>
        <p:sp>
          <p:nvSpPr>
            <p:cNvPr id="53" name="Fumetto 4 52">
              <a:extLst>
                <a:ext uri="{FF2B5EF4-FFF2-40B4-BE49-F238E27FC236}">
                  <a16:creationId xmlns:a16="http://schemas.microsoft.com/office/drawing/2014/main" id="{8D372BE9-1D62-24BE-A2B7-2037F8FAD24F}"/>
                </a:ext>
              </a:extLst>
            </p:cNvPr>
            <p:cNvSpPr/>
            <p:nvPr/>
          </p:nvSpPr>
          <p:spPr>
            <a:xfrm>
              <a:off x="1691807" y="4005064"/>
              <a:ext cx="936612" cy="792354"/>
            </a:xfrm>
            <a:prstGeom prst="cloudCallo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 err="1"/>
                <a:t>R&amp;D</a:t>
              </a:r>
              <a:endParaRPr lang="it-IT" dirty="0"/>
            </a:p>
          </p:txBody>
        </p:sp>
        <p:pic>
          <p:nvPicPr>
            <p:cNvPr id="6163" name="Picture 2">
              <a:extLst>
                <a:ext uri="{FF2B5EF4-FFF2-40B4-BE49-F238E27FC236}">
                  <a16:creationId xmlns:a16="http://schemas.microsoft.com/office/drawing/2014/main" id="{9F15EA13-BB16-0E21-5DDF-D821D6102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293096"/>
              <a:ext cx="57606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7" name="Picture 19" descr="C:\Users\Moris\AppData\Local\Microsoft\Windows\Temporary Internet Files\Content.IE5\QEFV71FX\MC900233539[1].wmf">
            <a:extLst>
              <a:ext uri="{FF2B5EF4-FFF2-40B4-BE49-F238E27FC236}">
                <a16:creationId xmlns:a16="http://schemas.microsoft.com/office/drawing/2014/main" id="{94785C21-DC45-F624-25CC-89D2BCC5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5408613"/>
            <a:ext cx="301942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D74CB06-EE9B-C220-2545-E85A91FBB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089025"/>
            <a:ext cx="5667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9963E-6 L 0.2875 -0.215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2F0BDBE0-D62B-C028-1207-66615AE794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6763391"/>
              </p:ext>
            </p:extLst>
          </p:nvPr>
        </p:nvGraphicFramePr>
        <p:xfrm>
          <a:off x="355600" y="87313"/>
          <a:ext cx="8432800" cy="653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366FBAA6-4885-EE6B-A62B-E5D1D849B102}"/>
              </a:ext>
            </a:extLst>
          </p:cNvPr>
          <p:cNvCxnSpPr/>
          <p:nvPr/>
        </p:nvCxnSpPr>
        <p:spPr>
          <a:xfrm>
            <a:off x="250825" y="908050"/>
            <a:ext cx="8569325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8E84C4F7-95EC-CA8E-89F9-0D45C787DEC1}"/>
              </a:ext>
            </a:extLst>
          </p:cNvPr>
          <p:cNvCxnSpPr/>
          <p:nvPr/>
        </p:nvCxnSpPr>
        <p:spPr>
          <a:xfrm>
            <a:off x="6183313" y="6669088"/>
            <a:ext cx="2960687" cy="793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Anteprima della diapositiva 8">
            <a:extLst>
              <a:ext uri="{FF2B5EF4-FFF2-40B4-BE49-F238E27FC236}">
                <a16:creationId xmlns:a16="http://schemas.microsoft.com/office/drawing/2014/main" id="{555BB274-4099-0EC0-CF12-C43EE9475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1090613"/>
            <a:ext cx="9509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Anteprima della diapositiva 10">
            <a:extLst>
              <a:ext uri="{FF2B5EF4-FFF2-40B4-BE49-F238E27FC236}">
                <a16:creationId xmlns:a16="http://schemas.microsoft.com/office/drawing/2014/main" id="{B12E5E73-81A9-0BA9-08F1-FBD3E40B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1841500"/>
            <a:ext cx="10239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Anteprima della diapositiva 12">
            <a:extLst>
              <a:ext uri="{FF2B5EF4-FFF2-40B4-BE49-F238E27FC236}">
                <a16:creationId xmlns:a16="http://schemas.microsoft.com/office/drawing/2014/main" id="{B660A4B4-456F-64D5-0201-FD96A1EA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2663825"/>
            <a:ext cx="1019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Anteprima della diapositiva 14">
            <a:extLst>
              <a:ext uri="{FF2B5EF4-FFF2-40B4-BE49-F238E27FC236}">
                <a16:creationId xmlns:a16="http://schemas.microsoft.com/office/drawing/2014/main" id="{8672C951-5963-BA5A-42D7-0A1A2D43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517900"/>
            <a:ext cx="9985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Anteprima della diapositiva 16">
            <a:extLst>
              <a:ext uri="{FF2B5EF4-FFF2-40B4-BE49-F238E27FC236}">
                <a16:creationId xmlns:a16="http://schemas.microsoft.com/office/drawing/2014/main" id="{D4DCA153-281B-1187-3F8E-81B4DDEF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4376738"/>
            <a:ext cx="10239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Anteprima della diapositiva 2">
            <a:extLst>
              <a:ext uri="{FF2B5EF4-FFF2-40B4-BE49-F238E27FC236}">
                <a16:creationId xmlns:a16="http://schemas.microsoft.com/office/drawing/2014/main" id="{90057B55-52B5-9A4B-432D-BCA0658C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5260975"/>
            <a:ext cx="981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 descr="&quot;&quot;">
            <a:extLst>
              <a:ext uri="{FF2B5EF4-FFF2-40B4-BE49-F238E27FC236}">
                <a16:creationId xmlns:a16="http://schemas.microsoft.com/office/drawing/2014/main" id="{F9B62E31-B087-B8B9-B32D-5288400373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5" name="Immagine 4" descr="Immagine che contiene testo, interni, parete, contatore&#10;&#10;Descrizione generata automaticamente">
            <a:extLst>
              <a:ext uri="{FF2B5EF4-FFF2-40B4-BE49-F238E27FC236}">
                <a16:creationId xmlns:a16="http://schemas.microsoft.com/office/drawing/2014/main" id="{A0BCDA5C-7407-03A3-53D1-3984AF9A6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r="-2" b="-2"/>
          <a:stretch>
            <a:fillRect/>
          </a:stretch>
        </p:blipFill>
        <p:spPr bwMode="auto">
          <a:xfrm>
            <a:off x="0" y="0"/>
            <a:ext cx="9144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18">
            <a:extLst>
              <a:ext uri="{FF2B5EF4-FFF2-40B4-BE49-F238E27FC236}">
                <a16:creationId xmlns:a16="http://schemas.microsoft.com/office/drawing/2014/main" id="{0619FD74-05EA-1772-60A5-B08B27E7B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5029200"/>
            <a:ext cx="9170988" cy="1828800"/>
            <a:chOff x="-305" y="2987478"/>
            <a:chExt cx="12188952" cy="1828800"/>
          </a:xfrm>
        </p:grpSpPr>
        <p:sp>
          <p:nvSpPr>
            <p:cNvPr id="8197" name="Freeform: Shape 19">
              <a:extLst>
                <a:ext uri="{FF2B5EF4-FFF2-40B4-BE49-F238E27FC236}">
                  <a16:creationId xmlns:a16="http://schemas.microsoft.com/office/drawing/2014/main" id="{632E6841-F56D-B0BE-8F15-68A5163EC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-305" y="2987478"/>
              <a:ext cx="12188952" cy="1099712"/>
            </a:xfrm>
            <a:custGeom>
              <a:avLst/>
              <a:gdLst>
                <a:gd name="T0" fmla="*/ 9103805 w 9182100"/>
                <a:gd name="T1" fmla="*/ 392229 h 932744"/>
                <a:gd name="T2" fmla="*/ 8322755 w 9182100"/>
                <a:gd name="T3" fmla="*/ 313362 h 932744"/>
                <a:gd name="T4" fmla="*/ 8090916 w 9182100"/>
                <a:gd name="T5" fmla="*/ 275643 h 932744"/>
                <a:gd name="T6" fmla="*/ 8041862 w 9182100"/>
                <a:gd name="T7" fmla="*/ 266595 h 932744"/>
                <a:gd name="T8" fmla="*/ 7934230 w 9182100"/>
                <a:gd name="T9" fmla="*/ 249640 h 932744"/>
                <a:gd name="T10" fmla="*/ 7625239 w 9182100"/>
                <a:gd name="T11" fmla="*/ 209730 h 932744"/>
                <a:gd name="T12" fmla="*/ 7115651 w 9182100"/>
                <a:gd name="T13" fmla="*/ 158010 h 932744"/>
                <a:gd name="T14" fmla="*/ 6604064 w 9182100"/>
                <a:gd name="T15" fmla="*/ 120862 h 932744"/>
                <a:gd name="T16" fmla="*/ 6397467 w 9182100"/>
                <a:gd name="T17" fmla="*/ 110385 h 932744"/>
                <a:gd name="T18" fmla="*/ 6079712 w 9182100"/>
                <a:gd name="T19" fmla="*/ 103908 h 932744"/>
                <a:gd name="T20" fmla="*/ 5968080 w 9182100"/>
                <a:gd name="T21" fmla="*/ 106479 h 932744"/>
                <a:gd name="T22" fmla="*/ 5439251 w 9182100"/>
                <a:gd name="T23" fmla="*/ 160105 h 932744"/>
                <a:gd name="T24" fmla="*/ 4712780 w 9182100"/>
                <a:gd name="T25" fmla="*/ 171249 h 932744"/>
                <a:gd name="T26" fmla="*/ 4620292 w 9182100"/>
                <a:gd name="T27" fmla="*/ 161629 h 932744"/>
                <a:gd name="T28" fmla="*/ 4550569 w 9182100"/>
                <a:gd name="T29" fmla="*/ 153057 h 932744"/>
                <a:gd name="T30" fmla="*/ 4526566 w 9182100"/>
                <a:gd name="T31" fmla="*/ 149913 h 932744"/>
                <a:gd name="T32" fmla="*/ 3929729 w 9182100"/>
                <a:gd name="T33" fmla="*/ 68189 h 932744"/>
                <a:gd name="T34" fmla="*/ 3628930 w 9182100"/>
                <a:gd name="T35" fmla="*/ 28946 h 932744"/>
                <a:gd name="T36" fmla="*/ 3516916 w 9182100"/>
                <a:gd name="T37" fmla="*/ 16468 h 932744"/>
                <a:gd name="T38" fmla="*/ 2858738 w 9182100"/>
                <a:gd name="T39" fmla="*/ 8753 h 932744"/>
                <a:gd name="T40" fmla="*/ 1810798 w 9182100"/>
                <a:gd name="T41" fmla="*/ 158010 h 932744"/>
                <a:gd name="T42" fmla="*/ 1548860 w 9182100"/>
                <a:gd name="T43" fmla="*/ 222780 h 932744"/>
                <a:gd name="T44" fmla="*/ 1411224 w 9182100"/>
                <a:gd name="T45" fmla="*/ 260880 h 932744"/>
                <a:gd name="T46" fmla="*/ 871252 w 9182100"/>
                <a:gd name="T47" fmla="*/ 360511 h 932744"/>
                <a:gd name="T48" fmla="*/ 692563 w 9182100"/>
                <a:gd name="T49" fmla="*/ 369655 h 932744"/>
                <a:gd name="T50" fmla="*/ 337661 w 9182100"/>
                <a:gd name="T51" fmla="*/ 341937 h 932744"/>
                <a:gd name="T52" fmla="*/ 0 w 9182100"/>
                <a:gd name="T53" fmla="*/ 261642 h 932744"/>
                <a:gd name="T54" fmla="*/ 9144 w 9182100"/>
                <a:gd name="T55" fmla="*/ 717699 h 932744"/>
                <a:gd name="T56" fmla="*/ 653510 w 9182100"/>
                <a:gd name="T57" fmla="*/ 908199 h 932744"/>
                <a:gd name="T58" fmla="*/ 1540002 w 9182100"/>
                <a:gd name="T59" fmla="*/ 889434 h 932744"/>
                <a:gd name="T60" fmla="*/ 1698117 w 9182100"/>
                <a:gd name="T61" fmla="*/ 862193 h 932744"/>
                <a:gd name="T62" fmla="*/ 1931003 w 9182100"/>
                <a:gd name="T63" fmla="*/ 826950 h 932744"/>
                <a:gd name="T64" fmla="*/ 2506885 w 9182100"/>
                <a:gd name="T65" fmla="*/ 768086 h 932744"/>
                <a:gd name="T66" fmla="*/ 2698052 w 9182100"/>
                <a:gd name="T67" fmla="*/ 756846 h 932744"/>
                <a:gd name="T68" fmla="*/ 3075813 w 9182100"/>
                <a:gd name="T69" fmla="*/ 750179 h 932744"/>
                <a:gd name="T70" fmla="*/ 3260408 w 9182100"/>
                <a:gd name="T71" fmla="*/ 756656 h 932744"/>
                <a:gd name="T72" fmla="*/ 3483864 w 9182100"/>
                <a:gd name="T73" fmla="*/ 776849 h 932744"/>
                <a:gd name="T74" fmla="*/ 3628549 w 9182100"/>
                <a:gd name="T75" fmla="*/ 796089 h 932744"/>
                <a:gd name="T76" fmla="*/ 4231196 w 9182100"/>
                <a:gd name="T77" fmla="*/ 874099 h 932744"/>
                <a:gd name="T78" fmla="*/ 4485990 w 9182100"/>
                <a:gd name="T79" fmla="*/ 903246 h 932744"/>
                <a:gd name="T80" fmla="*/ 4593908 w 9182100"/>
                <a:gd name="T81" fmla="*/ 914199 h 932744"/>
                <a:gd name="T82" fmla="*/ 5092446 w 9182100"/>
                <a:gd name="T83" fmla="*/ 931154 h 932744"/>
                <a:gd name="T84" fmla="*/ 5918169 w 9182100"/>
                <a:gd name="T85" fmla="*/ 840666 h 932744"/>
                <a:gd name="T86" fmla="*/ 6051709 w 9182100"/>
                <a:gd name="T87" fmla="*/ 830570 h 932744"/>
                <a:gd name="T88" fmla="*/ 6287834 w 9182100"/>
                <a:gd name="T89" fmla="*/ 822569 h 932744"/>
                <a:gd name="T90" fmla="*/ 7079647 w 9182100"/>
                <a:gd name="T91" fmla="*/ 826569 h 932744"/>
                <a:gd name="T92" fmla="*/ 7871937 w 9182100"/>
                <a:gd name="T93" fmla="*/ 851430 h 932744"/>
                <a:gd name="T94" fmla="*/ 7964901 w 9182100"/>
                <a:gd name="T95" fmla="*/ 857240 h 932744"/>
                <a:gd name="T96" fmla="*/ 8072247 w 9182100"/>
                <a:gd name="T97" fmla="*/ 864384 h 932744"/>
                <a:gd name="T98" fmla="*/ 8704040 w 9182100"/>
                <a:gd name="T99" fmla="*/ 853716 h 932744"/>
                <a:gd name="T100" fmla="*/ 9181909 w 9182100"/>
                <a:gd name="T101" fmla="*/ 805519 h 932744"/>
                <a:gd name="T102" fmla="*/ 9182100 w 9182100"/>
                <a:gd name="T103" fmla="*/ 396420 h 932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lnTo>
                    <a:pt x="9182100" y="396420"/>
                  </a:lnTo>
                  <a:close/>
                </a:path>
              </a:pathLst>
            </a:custGeom>
            <a:solidFill>
              <a:schemeClr val="bg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8198" name="Freeform: Shape 20">
              <a:extLst>
                <a:ext uri="{FF2B5EF4-FFF2-40B4-BE49-F238E27FC236}">
                  <a16:creationId xmlns:a16="http://schemas.microsoft.com/office/drawing/2014/main" id="{D4A7B749-A682-CBD4-C3E5-6F522E1D4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-305" y="3199381"/>
              <a:ext cx="12188952" cy="902694"/>
            </a:xfrm>
            <a:custGeom>
              <a:avLst/>
              <a:gdLst>
                <a:gd name="T0" fmla="*/ 9178480 w 9182100"/>
                <a:gd name="T1" fmla="*/ 350993 h 765639"/>
                <a:gd name="T2" fmla="*/ 8390763 w 9182100"/>
                <a:gd name="T3" fmla="*/ 288795 h 765639"/>
                <a:gd name="T4" fmla="*/ 8153972 w 9182100"/>
                <a:gd name="T5" fmla="*/ 254886 h 765639"/>
                <a:gd name="T6" fmla="*/ 8104632 w 9182100"/>
                <a:gd name="T7" fmla="*/ 246504 h 765639"/>
                <a:gd name="T8" fmla="*/ 7998810 w 9182100"/>
                <a:gd name="T9" fmla="*/ 230978 h 765639"/>
                <a:gd name="T10" fmla="*/ 7183469 w 9182100"/>
                <a:gd name="T11" fmla="*/ 147634 h 765639"/>
                <a:gd name="T12" fmla="*/ 6364795 w 9182100"/>
                <a:gd name="T13" fmla="*/ 102391 h 765639"/>
                <a:gd name="T14" fmla="*/ 6100287 w 9182100"/>
                <a:gd name="T15" fmla="*/ 101343 h 765639"/>
                <a:gd name="T16" fmla="*/ 5935980 w 9182100"/>
                <a:gd name="T17" fmla="*/ 110296 h 765639"/>
                <a:gd name="T18" fmla="*/ 5149882 w 9182100"/>
                <a:gd name="T19" fmla="*/ 185639 h 765639"/>
                <a:gd name="T20" fmla="*/ 4729925 w 9182100"/>
                <a:gd name="T21" fmla="*/ 166208 h 765639"/>
                <a:gd name="T22" fmla="*/ 4635151 w 9182100"/>
                <a:gd name="T23" fmla="*/ 155445 h 765639"/>
                <a:gd name="T24" fmla="*/ 4587145 w 9182100"/>
                <a:gd name="T25" fmla="*/ 149349 h 765639"/>
                <a:gd name="T26" fmla="*/ 3989356 w 9182100"/>
                <a:gd name="T27" fmla="*/ 68577 h 765639"/>
                <a:gd name="T28" fmla="*/ 3689033 w 9182100"/>
                <a:gd name="T29" fmla="*/ 29143 h 765639"/>
                <a:gd name="T30" fmla="*/ 3579876 w 9182100"/>
                <a:gd name="T31" fmla="*/ 16856 h 765639"/>
                <a:gd name="T32" fmla="*/ 2724722 w 9182100"/>
                <a:gd name="T33" fmla="*/ 22857 h 765639"/>
                <a:gd name="T34" fmla="*/ 1692878 w 9182100"/>
                <a:gd name="T35" fmla="*/ 195069 h 765639"/>
                <a:gd name="T36" fmla="*/ 1592294 w 9182100"/>
                <a:gd name="T37" fmla="*/ 221643 h 765639"/>
                <a:gd name="T38" fmla="*/ 1130046 w 9182100"/>
                <a:gd name="T39" fmla="*/ 318227 h 765639"/>
                <a:gd name="T40" fmla="*/ 852583 w 9182100"/>
                <a:gd name="T41" fmla="*/ 341944 h 765639"/>
                <a:gd name="T42" fmla="*/ 577215 w 9182100"/>
                <a:gd name="T43" fmla="*/ 332800 h 765639"/>
                <a:gd name="T44" fmla="*/ 211265 w 9182100"/>
                <a:gd name="T45" fmla="*/ 261363 h 765639"/>
                <a:gd name="T46" fmla="*/ 0 w 9182100"/>
                <a:gd name="T47" fmla="*/ 199927 h 765639"/>
                <a:gd name="T48" fmla="*/ 100298 w 9182100"/>
                <a:gd name="T49" fmla="*/ 571973 h 765639"/>
                <a:gd name="T50" fmla="*/ 731044 w 9182100"/>
                <a:gd name="T51" fmla="*/ 746947 h 765639"/>
                <a:gd name="T52" fmla="*/ 1596581 w 9182100"/>
                <a:gd name="T53" fmla="*/ 716944 h 765639"/>
                <a:gd name="T54" fmla="*/ 1752124 w 9182100"/>
                <a:gd name="T55" fmla="*/ 688273 h 765639"/>
                <a:gd name="T56" fmla="*/ 1988630 w 9182100"/>
                <a:gd name="T57" fmla="*/ 649316 h 765639"/>
                <a:gd name="T58" fmla="*/ 2570416 w 9182100"/>
                <a:gd name="T59" fmla="*/ 584165 h 765639"/>
                <a:gd name="T60" fmla="*/ 2956941 w 9182100"/>
                <a:gd name="T61" fmla="*/ 564163 h 765639"/>
                <a:gd name="T62" fmla="*/ 3337274 w 9182100"/>
                <a:gd name="T63" fmla="*/ 568544 h 765639"/>
                <a:gd name="T64" fmla="*/ 3567779 w 9182100"/>
                <a:gd name="T65" fmla="*/ 588642 h 765639"/>
                <a:gd name="T66" fmla="*/ 3713798 w 9182100"/>
                <a:gd name="T67" fmla="*/ 607882 h 765639"/>
                <a:gd name="T68" fmla="*/ 4315873 w 9182100"/>
                <a:gd name="T69" fmla="*/ 686273 h 765639"/>
                <a:gd name="T70" fmla="*/ 4728972 w 9182100"/>
                <a:gd name="T71" fmla="*/ 731422 h 765639"/>
                <a:gd name="T72" fmla="*/ 5594033 w 9182100"/>
                <a:gd name="T73" fmla="*/ 706466 h 765639"/>
                <a:gd name="T74" fmla="*/ 6075045 w 9182100"/>
                <a:gd name="T75" fmla="*/ 648459 h 765639"/>
                <a:gd name="T76" fmla="*/ 6361081 w 9182100"/>
                <a:gd name="T77" fmla="*/ 639124 h 765639"/>
                <a:gd name="T78" fmla="*/ 7156704 w 9182100"/>
                <a:gd name="T79" fmla="*/ 649030 h 765639"/>
                <a:gd name="T80" fmla="*/ 7952328 w 9182100"/>
                <a:gd name="T81" fmla="*/ 682177 h 765639"/>
                <a:gd name="T82" fmla="*/ 8047196 w 9182100"/>
                <a:gd name="T83" fmla="*/ 689416 h 765639"/>
                <a:gd name="T84" fmla="*/ 8152733 w 9182100"/>
                <a:gd name="T85" fmla="*/ 697894 h 765639"/>
                <a:gd name="T86" fmla="*/ 8777764 w 9182100"/>
                <a:gd name="T87" fmla="*/ 698084 h 765639"/>
                <a:gd name="T88" fmla="*/ 9182005 w 9182100"/>
                <a:gd name="T89" fmla="*/ 351088 h 765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lnTo>
                    <a:pt x="9182100" y="351088"/>
                  </a:lnTo>
                  <a:close/>
                </a:path>
              </a:pathLst>
            </a:custGeom>
            <a:solidFill>
              <a:schemeClr val="bg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2" name="Freeform: Shape 21" descr="&quot;&quot;">
              <a:extLst>
                <a:ext uri="{FF2B5EF4-FFF2-40B4-BE49-F238E27FC236}">
                  <a16:creationId xmlns:a16="http://schemas.microsoft.com/office/drawing/2014/main" id="{182F2BCA-6EDF-2A8B-0425-BB0327340DAE}"/>
                </a:ext>
              </a:extLst>
            </p:cNvPr>
            <p:cNvSpPr/>
            <p:nvPr/>
          </p:nvSpPr>
          <p:spPr>
            <a:xfrm>
              <a:off x="-305" y="3501828"/>
              <a:ext cx="12188952" cy="641350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 useBgFill="1">
          <p:nvSpPr>
            <p:cNvPr id="8200" name="Freeform: Shape 22">
              <a:extLst>
                <a:ext uri="{FF2B5EF4-FFF2-40B4-BE49-F238E27FC236}">
                  <a16:creationId xmlns:a16="http://schemas.microsoft.com/office/drawing/2014/main" id="{DBD5A044-5246-D805-09E9-EA25245C8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-305" y="3614750"/>
              <a:ext cx="12188952" cy="1201528"/>
            </a:xfrm>
            <a:custGeom>
              <a:avLst/>
              <a:gdLst>
                <a:gd name="T0" fmla="*/ 0 w 9182100"/>
                <a:gd name="T1" fmla="*/ 1416609 h 1019102"/>
                <a:gd name="T2" fmla="*/ 16180454 w 9182100"/>
                <a:gd name="T3" fmla="*/ 1416609 h 1019102"/>
                <a:gd name="T4" fmla="*/ 16180454 w 9182100"/>
                <a:gd name="T5" fmla="*/ 379497 h 1019102"/>
                <a:gd name="T6" fmla="*/ 15975680 w 9182100"/>
                <a:gd name="T7" fmla="*/ 386912 h 1019102"/>
                <a:gd name="T8" fmla="*/ 14558885 w 9182100"/>
                <a:gd name="T9" fmla="*/ 358313 h 1019102"/>
                <a:gd name="T10" fmla="*/ 14165451 w 9182100"/>
                <a:gd name="T11" fmla="*/ 327993 h 1019102"/>
                <a:gd name="T12" fmla="*/ 13854599 w 9182100"/>
                <a:gd name="T13" fmla="*/ 296217 h 1019102"/>
                <a:gd name="T14" fmla="*/ 10993813 w 9182100"/>
                <a:gd name="T15" fmla="*/ 175730 h 1019102"/>
                <a:gd name="T16" fmla="*/ 10271232 w 9182100"/>
                <a:gd name="T17" fmla="*/ 197973 h 1019102"/>
                <a:gd name="T18" fmla="*/ 9211949 w 9182100"/>
                <a:gd name="T19" fmla="*/ 305484 h 1019102"/>
                <a:gd name="T20" fmla="*/ 7743624 w 9182100"/>
                <a:gd name="T21" fmla="*/ 265102 h 1019102"/>
                <a:gd name="T22" fmla="*/ 6677292 w 9182100"/>
                <a:gd name="T23" fmla="*/ 149647 h 1019102"/>
                <a:gd name="T24" fmla="*/ 5976530 w 9182100"/>
                <a:gd name="T25" fmla="*/ 42399 h 1019102"/>
                <a:gd name="T26" fmla="*/ 3841850 w 9182100"/>
                <a:gd name="T27" fmla="*/ 94170 h 1019102"/>
                <a:gd name="T28" fmla="*/ 2719627 w 9182100"/>
                <a:gd name="T29" fmla="*/ 291847 h 1019102"/>
                <a:gd name="T30" fmla="*/ 2249822 w 9182100"/>
                <a:gd name="T31" fmla="*/ 398166 h 1019102"/>
                <a:gd name="T32" fmla="*/ 777635 w 9182100"/>
                <a:gd name="T33" fmla="*/ 406376 h 1019102"/>
                <a:gd name="T34" fmla="*/ 0 w 9182100"/>
                <a:gd name="T35" fmla="*/ 188441 h 1019102"/>
                <a:gd name="T36" fmla="*/ 0 w 9182100"/>
                <a:gd name="T37" fmla="*/ 1416609 h 10191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6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762AED4B-D340-D54F-71BC-30DEF476F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404813"/>
            <a:ext cx="2919412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magine 2" descr="Immagine che contiene macchina, Attrezzature mediche, interno, Attrezzatura da laboratorio&#10;&#10;Descrizione generata automaticamente">
            <a:extLst>
              <a:ext uri="{FF2B5EF4-FFF2-40B4-BE49-F238E27FC236}">
                <a16:creationId xmlns:a16="http://schemas.microsoft.com/office/drawing/2014/main" id="{3957CC05-99F6-AD25-BBE9-A452CF36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8150"/>
            <a:ext cx="6049963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 descr="&quot;&quot;">
            <a:extLst>
              <a:ext uri="{FF2B5EF4-FFF2-40B4-BE49-F238E27FC236}">
                <a16:creationId xmlns:a16="http://schemas.microsoft.com/office/drawing/2014/main" id="{E18A3199-6874-9E32-8A66-5EADDD5448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874AE0-C348-93F5-5C4F-F9DD81EAB3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 descr="&quot;&quot;">
            <a:extLst>
              <a:ext uri="{FF2B5EF4-FFF2-40B4-BE49-F238E27FC236}">
                <a16:creationId xmlns:a16="http://schemas.microsoft.com/office/drawing/2014/main" id="{99E7AD8D-F7C9-2B43-CB84-B52FFD55C7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025775" y="1839913"/>
            <a:ext cx="6118225" cy="50180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37A516-18C3-D44D-CEBB-28FA4BD43F1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50" name="Immagine 4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DD6AFA46-FA83-B45E-972A-AE5E72AA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r="4031"/>
          <a:stretch>
            <a:fillRect/>
          </a:stretch>
        </p:blipFill>
        <p:spPr bwMode="auto">
          <a:xfrm>
            <a:off x="342900" y="457200"/>
            <a:ext cx="845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884</Words>
  <Application>Microsoft Office PowerPoint</Application>
  <PresentationFormat>Presentazione su schermo (4:3)</PresentationFormat>
  <Paragraphs>301</Paragraphs>
  <Slides>27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Verdana</vt:lpstr>
      <vt:lpstr>Wingdings</vt:lpstr>
      <vt:lpstr>Tema di Office</vt:lpstr>
      <vt:lpstr>Picture</vt:lpstr>
      <vt:lpstr>Moris Vignali</vt:lpstr>
      <vt:lpstr>Presentazione standard di PowerPoint</vt:lpstr>
      <vt:lpstr>Presentazione standard di PowerPoint</vt:lpstr>
      <vt:lpstr>Presentazione standard di PowerPoint</vt:lpstr>
      <vt:lpstr>Il ruolo del chimico in enologia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X – ACCP – Reg 178/2002 e succ.</vt:lpstr>
      <vt:lpstr>Presentazione standard di PowerPoint</vt:lpstr>
      <vt:lpstr>Presentazione standard di PowerPoint</vt:lpstr>
      <vt:lpstr>Presentazione standard di PowerPoint</vt:lpstr>
      <vt:lpstr>Le sofisticazioni in enologia</vt:lpstr>
      <vt:lpstr>Le sofisticazioni in enologia</vt:lpstr>
      <vt:lpstr>Le sofisticazioni in enologia</vt:lpstr>
      <vt:lpstr>Le sofisticazioni in enologia</vt:lpstr>
      <vt:lpstr>Le sofisticazioni in enologia</vt:lpstr>
      <vt:lpstr>La tracciabilità Chimica</vt:lpstr>
      <vt:lpstr>La tracciabilità Chimica</vt:lpstr>
      <vt:lpstr>La tracciabilità chimica – isotopi pesanti</vt:lpstr>
      <vt:lpstr>Ultime novità – Bruker winescreener</vt:lpstr>
      <vt:lpstr>New trends?</vt:lpstr>
      <vt:lpstr>Link utili…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Moris</dc:creator>
  <cp:lastModifiedBy>Moris Vignali</cp:lastModifiedBy>
  <cp:revision>76</cp:revision>
  <dcterms:created xsi:type="dcterms:W3CDTF">2011-10-24T12:10:49Z</dcterms:created>
  <dcterms:modified xsi:type="dcterms:W3CDTF">2025-03-07T11:00:27Z</dcterms:modified>
</cp:coreProperties>
</file>