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51" r:id="rId1"/>
  </p:sldMasterIdLst>
  <p:notesMasterIdLst>
    <p:notesMasterId r:id="rId26"/>
  </p:notesMasterIdLst>
  <p:sldIdLst>
    <p:sldId id="256" r:id="rId2"/>
    <p:sldId id="431" r:id="rId3"/>
    <p:sldId id="416" r:id="rId4"/>
    <p:sldId id="450" r:id="rId5"/>
    <p:sldId id="457" r:id="rId6"/>
    <p:sldId id="417" r:id="rId7"/>
    <p:sldId id="429" r:id="rId8"/>
    <p:sldId id="413" r:id="rId9"/>
    <p:sldId id="433" r:id="rId10"/>
    <p:sldId id="434" r:id="rId11"/>
    <p:sldId id="435" r:id="rId12"/>
    <p:sldId id="452" r:id="rId13"/>
    <p:sldId id="453" r:id="rId14"/>
    <p:sldId id="436" r:id="rId15"/>
    <p:sldId id="437" r:id="rId16"/>
    <p:sldId id="438" r:id="rId17"/>
    <p:sldId id="454" r:id="rId18"/>
    <p:sldId id="442" r:id="rId19"/>
    <p:sldId id="443" r:id="rId20"/>
    <p:sldId id="444" r:id="rId21"/>
    <p:sldId id="445" r:id="rId22"/>
    <p:sldId id="440" r:id="rId23"/>
    <p:sldId id="449" r:id="rId24"/>
    <p:sldId id="458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B00"/>
    <a:srgbClr val="F329CD"/>
    <a:srgbClr val="0000FF"/>
    <a:srgbClr val="04680E"/>
    <a:srgbClr val="23E93B"/>
    <a:srgbClr val="000000"/>
    <a:srgbClr val="F660D9"/>
    <a:srgbClr val="7E36B4"/>
    <a:srgbClr val="E416C7"/>
    <a:srgbClr val="EA2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1" autoAdjust="0"/>
    <p:restoredTop sz="91328" autoAdjust="0"/>
  </p:normalViewPr>
  <p:slideViewPr>
    <p:cSldViewPr>
      <p:cViewPr varScale="1">
        <p:scale>
          <a:sx n="117" d="100"/>
          <a:sy n="117" d="100"/>
        </p:scale>
        <p:origin x="13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55D3E-81FA-4688-BA2E-FCD0311AF32A}" type="datetimeFigureOut">
              <a:rPr lang="it-IT" smtClean="0"/>
              <a:t>24/02/25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6E1D5-98EF-4239-B7C2-378B0815A4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19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6E1D5-98EF-4239-B7C2-378B0815A43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7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6E1D5-98EF-4239-B7C2-378B0815A43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36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6E1D5-98EF-4239-B7C2-378B0815A43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40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AE62-0C39-6A49-BD94-583D9F938361}" type="datetime1">
              <a:rPr lang="it-IT" smtClean="0"/>
              <a:t>24/02/25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3CE0-B919-784B-9586-AADED2C5BAC6}" type="datetime1">
              <a:rPr lang="it-IT" smtClean="0"/>
              <a:t>24/02/25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9BF4-0D29-CB45-9CD5-DFE2015F49D3}" type="datetime1">
              <a:rPr lang="it-IT" smtClean="0"/>
              <a:t>24/02/25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33E3-4114-7842-9725-E85E586369D5}" type="datetime1">
              <a:rPr lang="it-IT" smtClean="0"/>
              <a:t>24/02/25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84CD-8E9B-3340-B2B9-9B6A4F3A6D26}" type="datetime1">
              <a:rPr lang="it-IT" smtClean="0"/>
              <a:t>24/02/25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ECC6-75E8-734D-A096-95837A278ADF}" type="datetime1">
              <a:rPr lang="it-IT" smtClean="0"/>
              <a:t>24/02/25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0875-D18A-6349-A71C-B8BFC1DA92F4}" type="datetime1">
              <a:rPr lang="it-IT" smtClean="0"/>
              <a:t>24/02/25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D603-6A66-2B48-964A-05D82220A980}" type="datetime1">
              <a:rPr lang="it-IT" smtClean="0"/>
              <a:t>24/02/25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FDF6-417A-9242-98AC-B425C3881FB8}" type="datetime1">
              <a:rPr lang="it-IT" smtClean="0"/>
              <a:t>24/02/25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A5E8-0138-B74C-8935-B84D653B5F62}" type="datetime1">
              <a:rPr lang="it-IT" smtClean="0"/>
              <a:t>24/02/25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007A-E71A-6A4C-9517-32D34678082B}" type="datetime1">
              <a:rPr lang="it-IT" smtClean="0"/>
              <a:t>24/02/25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8D68-4976-714C-99DA-1FA3F7153B40}" type="datetime1">
              <a:rPr lang="it-IT" smtClean="0"/>
              <a:t>24/02/25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170D-D039-4F47-964C-5332C45F784F}" type="datetime1">
              <a:rPr lang="it-IT" smtClean="0"/>
              <a:t>24/02/25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EB8F-C7B7-EC43-9BB5-BD9C451A3E3E}" type="datetime1">
              <a:rPr lang="it-IT" smtClean="0"/>
              <a:t>24/02/25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5573-35B4-C14B-9C50-4D60C96304AD}" type="datetime1">
              <a:rPr lang="it-IT" smtClean="0"/>
              <a:t>24/02/25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1AB4-5083-3A4A-8BF7-73F8361FB556}" type="datetime1">
              <a:rPr lang="it-IT" smtClean="0"/>
              <a:t>24/02/25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DAEC-17C1-CA4F-9984-ED86AC7AABA7}" type="datetime1">
              <a:rPr lang="it-IT" smtClean="0"/>
              <a:t>24/02/25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1B66719-57B9-0F47-9470-630CA5533249}" type="datetime1">
              <a:rPr lang="it-IT" smtClean="0"/>
              <a:t>24/02/25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EE0ADC-8441-4BCD-9BE0-CFD32AF475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43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  <p:sldLayoutId id="2147484564" r:id="rId13"/>
    <p:sldLayoutId id="2147484565" r:id="rId14"/>
    <p:sldLayoutId id="2147484566" r:id="rId15"/>
    <p:sldLayoutId id="2147484567" r:id="rId16"/>
    <p:sldLayoutId id="2147484568" r:id="rId17"/>
  </p:sldLayoutIdLst>
  <p:transition>
    <p:wipe dir="d"/>
  </p:transition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p.it/bandi-per-lassistenza/#assistenzadomiciliare" TargetMode="External"/><Relationship Id="rId2" Type="http://schemas.openxmlformats.org/officeDocument/2006/relationships/hyperlink" Target="https://www.epap.it/bandi-per-lassistenza/#casediripos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pap.it/bandi-per-lassistenza/#provvidenzestraordinarie" TargetMode="External"/><Relationship Id="rId4" Type="http://schemas.openxmlformats.org/officeDocument/2006/relationships/hyperlink" Target="https://www.epap.it/bandi-per-lassistenza/#assegnistudio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ap.it/portale-convenzioni-generale/servizi-bancari-menu/#mutui" TargetMode="External"/><Relationship Id="rId3" Type="http://schemas.openxmlformats.org/officeDocument/2006/relationships/hyperlink" Target="https://www.epap.it/portale-convenzioni-generale/servizi-bancari-menu/#epapcard" TargetMode="External"/><Relationship Id="rId7" Type="http://schemas.openxmlformats.org/officeDocument/2006/relationships/hyperlink" Target="https://www.epap.it/portale-convenzioni-generale/servizi-bancari-menu/#prestperso" TargetMode="External"/><Relationship Id="rId12" Type="http://schemas.openxmlformats.org/officeDocument/2006/relationships/hyperlink" Target="https://www.epap.it/portale-convenzioni-generale/servizi-bancari-menu/#altri" TargetMode="External"/><Relationship Id="rId2" Type="http://schemas.openxmlformats.org/officeDocument/2006/relationships/hyperlink" Target="https://www.epap.it/portale-convenzioni-generale/servizi-bancari-menu/#contocorren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pap.it/portale-convenzioni-generale/servizi-bancari-menu/#fincontr" TargetMode="External"/><Relationship Id="rId11" Type="http://schemas.openxmlformats.org/officeDocument/2006/relationships/hyperlink" Target="https://www.epap.it/portale-convenzioni-generale/servizi-bancari-menu/#POS" TargetMode="External"/><Relationship Id="rId5" Type="http://schemas.openxmlformats.org/officeDocument/2006/relationships/hyperlink" Target="https://www.epap.it/portale-convenzioni-generale/servizi-bancari-menu/#finprof" TargetMode="External"/><Relationship Id="rId10" Type="http://schemas.openxmlformats.org/officeDocument/2006/relationships/hyperlink" Target="https://www.epap.it/portale-convenzioni-generale/servizi-bancari-menu/#amicoquinto" TargetMode="External"/><Relationship Id="rId4" Type="http://schemas.openxmlformats.org/officeDocument/2006/relationships/hyperlink" Target="https://www.epap.it/portale-convenzioni-generale/servizi-bancari-menu/#CartapiuMA" TargetMode="External"/><Relationship Id="rId9" Type="http://schemas.openxmlformats.org/officeDocument/2006/relationships/hyperlink" Target="https://www.epap.it/portale-convenzioni-generale/servizi-bancari-menu/#contord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p.it/adempimenti/supercontribuzion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p.it/adempimenti/supercontribuzion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ponline.it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p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2812" y="2714620"/>
            <a:ext cx="90011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000" b="1" cap="none" spc="0" dirty="0">
                <a:ln w="900" cmpd="sng">
                  <a:solidFill>
                    <a:schemeClr val="tx2">
                      <a:lumMod val="50000"/>
                      <a:alpha val="14000"/>
                    </a:schemeClr>
                  </a:solidFill>
                  <a:prstDash val="solid"/>
                </a:ln>
                <a:solidFill>
                  <a:srgbClr val="04680E"/>
                </a:solidFill>
                <a:effectLst>
                  <a:innerShdw blurRad="101600" dist="76200" dir="5400000">
                    <a:schemeClr val="accent1">
                      <a:lumMod val="50000"/>
                      <a:alpha val="74000"/>
                    </a:schemeClr>
                  </a:innerShdw>
                </a:effectLst>
                <a:latin typeface="Arno Pro Caption" pitchFamily="18" charset="0"/>
              </a:rPr>
              <a:t>IL CHIMICO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3201" y="5357826"/>
            <a:ext cx="4432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000000"/>
                </a:solidFill>
              </a:rPr>
              <a:t>Dott. </a:t>
            </a:r>
            <a:r>
              <a:rPr lang="it-IT" b="1" i="1" dirty="0" err="1">
                <a:solidFill>
                  <a:srgbClr val="000000"/>
                </a:solidFill>
              </a:rPr>
              <a:t>ssa</a:t>
            </a:r>
            <a:r>
              <a:rPr lang="it-IT" b="1" i="1" dirty="0">
                <a:solidFill>
                  <a:srgbClr val="000000"/>
                </a:solidFill>
              </a:rPr>
              <a:t> Loretta Barbieri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8229600" cy="5073427"/>
          </a:xfr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b="1" dirty="0"/>
              <a:t>CASSA EPAP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/>
              <a:t>ENTE PREVIDENZA ED ASSISTENZA PLURICATEGORIALE</a:t>
            </a:r>
            <a:endParaRPr lang="it-IT" b="1" i="1" dirty="0"/>
          </a:p>
          <a:p>
            <a:pPr marL="0" indent="0" algn="ctr">
              <a:buNone/>
            </a:pPr>
            <a:endParaRPr lang="it-IT" b="1" i="1" dirty="0"/>
          </a:p>
          <a:p>
            <a:pPr marL="0" indent="0" algn="ctr">
              <a:buNone/>
            </a:pPr>
            <a:r>
              <a:rPr lang="it-IT" b="1" i="1" dirty="0"/>
              <a:t>Anno 2025</a:t>
            </a:r>
          </a:p>
          <a:p>
            <a:pPr marL="514350" indent="-514350" algn="ctr">
              <a:buAutoNum type="arabicPlain" startAt="28"/>
            </a:pPr>
            <a:endParaRPr lang="it-IT" i="1" dirty="0"/>
          </a:p>
          <a:p>
            <a:pPr marL="514350" indent="-514350" algn="ctr">
              <a:buAutoNum type="arabicPlain" startAt="28"/>
            </a:pPr>
            <a:endParaRPr lang="it-IT" i="1" dirty="0"/>
          </a:p>
          <a:p>
            <a:pPr marL="514350" indent="-514350" algn="ctr">
              <a:buAutoNum type="arabicPlain" startAt="28"/>
            </a:pPr>
            <a:endParaRPr lang="it-IT" i="1" dirty="0"/>
          </a:p>
          <a:p>
            <a:pPr marL="0" indent="0">
              <a:buNone/>
            </a:pPr>
            <a:r>
              <a:rPr lang="it-IT" sz="2000" i="1" dirty="0"/>
              <a:t>Dott.ssa  chimico Loretta Barbieri      </a:t>
            </a:r>
            <a:endParaRPr lang="it-IT" sz="200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7571A4-44AA-1746-8BA9-2983AE726D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12968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>
                <a:solidFill>
                  <a:srgbClr val="0070C0"/>
                </a:solidFill>
              </a:rPr>
              <a:t>Assistenza</a:t>
            </a:r>
            <a:endParaRPr lang="it-IT" b="1" dirty="0">
              <a:solidFill>
                <a:srgbClr val="0070C0"/>
              </a:solidFill>
            </a:endParaRPr>
          </a:p>
          <a:p>
            <a:r>
              <a:rPr lang="it-IT" b="1" dirty="0"/>
              <a:t>   Bandi per l’assistenza </a:t>
            </a:r>
          </a:p>
          <a:p>
            <a:pPr marL="0" indent="0" algn="just">
              <a:buNone/>
            </a:pPr>
            <a:r>
              <a:rPr lang="it-IT" b="1" dirty="0"/>
              <a:t> </a:t>
            </a:r>
            <a:r>
              <a:rPr lang="it-IT" i="1" dirty="0"/>
              <a:t>(</a:t>
            </a:r>
            <a:r>
              <a:rPr lang="it-IT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sussidi per concorso nelle spese per ospitalità in case di riposo per anziani, per malati cronici e/o lungodegenti o per portatori di handicap</a:t>
            </a:r>
            <a:r>
              <a:rPr lang="it-IT" i="1" dirty="0"/>
              <a:t>;– </a:t>
            </a:r>
            <a:r>
              <a:rPr lang="it-IT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sussidi per concorso nelle spese per assistenza domiciliare</a:t>
            </a:r>
            <a:r>
              <a:rPr lang="it-IT" i="1" dirty="0"/>
              <a:t>;– </a:t>
            </a:r>
            <a:r>
              <a:rPr lang="it-IT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assegno di studio</a:t>
            </a:r>
            <a:r>
              <a:rPr lang="it-IT" i="1" dirty="0"/>
              <a:t>; – </a:t>
            </a:r>
            <a:r>
              <a:rPr lang="it-IT" i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sussidi per eventi che abbiano particolare incidenza economica sul bilancio familiare (provvidenze straordinarie)</a:t>
            </a:r>
            <a:r>
              <a:rPr lang="it-IT" i="1" dirty="0"/>
              <a:t>.</a:t>
            </a:r>
          </a:p>
          <a:p>
            <a:r>
              <a:rPr lang="it-IT" dirty="0" err="1"/>
              <a:t>Indennita’</a:t>
            </a:r>
            <a:r>
              <a:rPr lang="it-IT" dirty="0"/>
              <a:t> di </a:t>
            </a:r>
            <a:r>
              <a:rPr lang="it-IT" dirty="0" err="1"/>
              <a:t>maternita’</a:t>
            </a:r>
            <a:endParaRPr lang="it-IT" dirty="0"/>
          </a:p>
          <a:p>
            <a:r>
              <a:rPr lang="it-IT" dirty="0"/>
              <a:t>Sostegno alla </a:t>
            </a:r>
            <a:r>
              <a:rPr lang="it-IT" dirty="0" err="1"/>
              <a:t>maternita’</a:t>
            </a:r>
            <a:endParaRPr lang="it-IT" dirty="0"/>
          </a:p>
          <a:p>
            <a:r>
              <a:rPr lang="it-IT" dirty="0" err="1"/>
              <a:t>Indennita’</a:t>
            </a:r>
            <a:r>
              <a:rPr lang="it-IT" dirty="0"/>
              <a:t> di </a:t>
            </a:r>
            <a:r>
              <a:rPr lang="it-IT" dirty="0" err="1"/>
              <a:t>paternita’</a:t>
            </a:r>
            <a:endParaRPr lang="it-IT" dirty="0"/>
          </a:p>
          <a:p>
            <a:r>
              <a:rPr lang="it-IT" dirty="0"/>
              <a:t>Contributi per asilo nido</a:t>
            </a:r>
          </a:p>
          <a:p>
            <a:r>
              <a:rPr lang="it-IT" dirty="0"/>
              <a:t>Coperture assicurative </a:t>
            </a:r>
            <a:r>
              <a:rPr lang="it-IT" dirty="0" err="1"/>
              <a:t>emapi</a:t>
            </a:r>
            <a:endParaRPr lang="it-IT" dirty="0"/>
          </a:p>
          <a:p>
            <a:r>
              <a:rPr lang="it-IT" dirty="0" err="1"/>
              <a:t>Indennita’</a:t>
            </a:r>
            <a:r>
              <a:rPr lang="it-IT" dirty="0"/>
              <a:t> per temporanea </a:t>
            </a:r>
            <a:r>
              <a:rPr lang="it-IT" dirty="0" err="1"/>
              <a:t>inabilita’</a:t>
            </a:r>
            <a:r>
              <a:rPr lang="it-IT" dirty="0"/>
              <a:t> totale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DFAED7-C25C-8A45-AE99-3BF6023F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7573926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12DDA-17AC-4A4B-9E95-2FEF70A2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44625"/>
            <a:ext cx="7773338" cy="936104"/>
          </a:xfrm>
        </p:spPr>
        <p:txBody>
          <a:bodyPr>
            <a:normAutofit/>
          </a:bodyPr>
          <a:lstStyle/>
          <a:p>
            <a:r>
              <a:rPr lang="it-IT" b="1" dirty="0"/>
              <a:t>Convenzioni per gli iscritti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E70CA9-F8C8-3045-9AE7-823E276643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8964488" cy="49544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800" b="1" dirty="0">
                <a:solidFill>
                  <a:srgbClr val="F329CD"/>
                </a:solidFill>
              </a:rPr>
              <a:t>Servizi bancari Banca Popolare di Sondrio</a:t>
            </a:r>
          </a:p>
          <a:p>
            <a:pPr marL="0" indent="0" algn="just">
              <a:buNone/>
            </a:pPr>
            <a:r>
              <a:rPr lang="it-IT" dirty="0"/>
              <a:t>EPAP ha sottoscritto una convenzione con la Banca Popolare di Sondrio per l’erogazione di una serie di servizi riservati agli iscritti EPAP. </a:t>
            </a:r>
          </a:p>
          <a:p>
            <a:pPr marL="0" indent="0" algn="just">
              <a:buNone/>
            </a:pPr>
            <a:r>
              <a:rPr lang="it-IT" dirty="0"/>
              <a:t>La convenzione prevede:  </a:t>
            </a:r>
            <a:r>
              <a:rPr lang="it-IT" b="1" u="sng" dirty="0">
                <a:solidFill>
                  <a:srgbClr val="F329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Conto corrente </a:t>
            </a:r>
            <a:r>
              <a:rPr lang="it-IT" b="1" u="sng" dirty="0" err="1">
                <a:solidFill>
                  <a:srgbClr val="F329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</a:t>
            </a:r>
            <a:r>
              <a:rPr lang="it-IT" b="1" u="sng" dirty="0" err="1">
                <a:solidFill>
                  <a:srgbClr val="F329C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it-IT" b="1" u="sng" dirty="0">
                <a:solidFill>
                  <a:srgbClr val="F329C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ePAP Card</a:t>
            </a:r>
            <a:r>
              <a:rPr lang="it-IT" dirty="0">
                <a:solidFill>
                  <a:srgbClr val="F329CD"/>
                </a:solidFill>
              </a:rPr>
              <a:t> </a:t>
            </a:r>
            <a:r>
              <a:rPr lang="it-IT" b="1" u="sng" dirty="0">
                <a:solidFill>
                  <a:srgbClr val="F329C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Carta +ma</a:t>
            </a:r>
            <a:r>
              <a:rPr lang="it-IT" b="1" u="sng" dirty="0">
                <a:solidFill>
                  <a:srgbClr val="F329CD"/>
                </a:solidFill>
              </a:rPr>
              <a:t>  </a:t>
            </a:r>
            <a:r>
              <a:rPr lang="it-IT" b="1" u="sng" dirty="0">
                <a:solidFill>
                  <a:srgbClr val="F329C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Finanziamento Professionale iscritti EPAP</a:t>
            </a:r>
            <a:r>
              <a:rPr lang="it-IT" u="sng" dirty="0">
                <a:solidFill>
                  <a:srgbClr val="F329CD"/>
                </a:solidFill>
              </a:rPr>
              <a:t> </a:t>
            </a:r>
            <a:r>
              <a:rPr lang="it-IT" b="1" dirty="0">
                <a:solidFill>
                  <a:srgbClr val="F329C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Finanziamento Contributi iscritti EPAP</a:t>
            </a:r>
            <a:r>
              <a:rPr lang="it-IT" b="1" dirty="0">
                <a:solidFill>
                  <a:srgbClr val="F329CD"/>
                </a:solidFill>
              </a:rPr>
              <a:t> </a:t>
            </a:r>
            <a:r>
              <a:rPr lang="it-IT" b="1" u="sng" dirty="0">
                <a:solidFill>
                  <a:srgbClr val="F329CD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Prestito Personale iscritti EPAP</a:t>
            </a:r>
            <a:r>
              <a:rPr lang="it-IT" dirty="0">
                <a:solidFill>
                  <a:srgbClr val="F329CD"/>
                </a:solidFill>
              </a:rPr>
              <a:t> </a:t>
            </a:r>
            <a:r>
              <a:rPr lang="it-IT" b="1" u="sng" dirty="0">
                <a:solidFill>
                  <a:srgbClr val="F329CD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Mutui a tasso agevolato</a:t>
            </a:r>
            <a:r>
              <a:rPr lang="it-IT" dirty="0">
                <a:solidFill>
                  <a:srgbClr val="F329CD"/>
                </a:solidFill>
              </a:rPr>
              <a:t>  </a:t>
            </a:r>
            <a:r>
              <a:rPr lang="it-IT" b="1" u="sng" dirty="0">
                <a:solidFill>
                  <a:srgbClr val="F329CD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Conto Corrente Ordinario</a:t>
            </a:r>
            <a:r>
              <a:rPr lang="it-IT" dirty="0">
                <a:solidFill>
                  <a:srgbClr val="F329CD"/>
                </a:solidFill>
              </a:rPr>
              <a:t> con prodotti e servizi a valore aggiunto </a:t>
            </a:r>
            <a:r>
              <a:rPr lang="it-IT" b="1" u="sng" dirty="0">
                <a:solidFill>
                  <a:srgbClr val="F329CD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Finanziamenti tramite Cessione del Quinto</a:t>
            </a:r>
            <a:r>
              <a:rPr lang="it-IT" u="sng" dirty="0">
                <a:solidFill>
                  <a:srgbClr val="F329CD"/>
                </a:solidFill>
              </a:rPr>
              <a:t> </a:t>
            </a:r>
            <a:r>
              <a:rPr lang="it-IT" dirty="0">
                <a:solidFill>
                  <a:srgbClr val="F329CD"/>
                </a:solidFill>
              </a:rPr>
              <a:t>– “Amico Quinto” </a:t>
            </a:r>
            <a:r>
              <a:rPr lang="it-IT" b="1" u="sng" dirty="0">
                <a:solidFill>
                  <a:srgbClr val="F329CD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Offerta POS BPS</a:t>
            </a:r>
            <a:r>
              <a:rPr lang="it-IT" b="1" u="sng" dirty="0">
                <a:solidFill>
                  <a:srgbClr val="F329CD"/>
                </a:solidFill>
              </a:rPr>
              <a:t>   </a:t>
            </a:r>
            <a:r>
              <a:rPr lang="it-IT" b="1" u="sng" dirty="0">
                <a:solidFill>
                  <a:srgbClr val="F329CD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Altri Prodotti e Servizi</a:t>
            </a:r>
            <a:r>
              <a:rPr lang="it-IT" dirty="0"/>
              <a:t> quali Consulenza di Portafoglio – Coperture Assicurative – Noleggio a lungo termine di Autovetture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C3193A-791A-8445-92E7-839A4029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478702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EDC65F-6F09-FF4F-8903-FFD157D7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94258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b="1" dirty="0" err="1">
                <a:solidFill>
                  <a:srgbClr val="F329CD"/>
                </a:solidFill>
              </a:rPr>
              <a:t>Attivita’</a:t>
            </a:r>
            <a:r>
              <a:rPr lang="it-IT" b="1" dirty="0">
                <a:solidFill>
                  <a:srgbClr val="F329CD"/>
                </a:solidFill>
              </a:rPr>
              <a:t> professionale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2AC994-ACB9-9443-BE2C-B61E8EA7B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700809"/>
            <a:ext cx="8135142" cy="4090392"/>
          </a:xfrm>
        </p:spPr>
        <p:txBody>
          <a:bodyPr/>
          <a:lstStyle/>
          <a:p>
            <a:r>
              <a:rPr lang="it-IT" b="1" dirty="0"/>
              <a:t>TUTELA LEGALE D’IMPRESA   (AM Trust    AON)</a:t>
            </a:r>
          </a:p>
          <a:p>
            <a:r>
              <a:rPr lang="it-IT" b="1" dirty="0" err="1"/>
              <a:t>Pec</a:t>
            </a:r>
            <a:r>
              <a:rPr lang="it-IT" b="1" dirty="0"/>
              <a:t>  gratuita</a:t>
            </a:r>
          </a:p>
          <a:p>
            <a:r>
              <a:rPr lang="it-IT" b="1" dirty="0"/>
              <a:t>Banca dati   ( WOLTERS KLUVER ) ( leggi, fisco, contratti, lavoro, area civile, commerciale, amministrativa)</a:t>
            </a:r>
          </a:p>
          <a:p>
            <a:r>
              <a:rPr lang="it-IT" b="1" dirty="0"/>
              <a:t>Fondo di garanzia </a:t>
            </a:r>
            <a:r>
              <a:rPr lang="it-IT" b="1" dirty="0" err="1"/>
              <a:t>pmi</a:t>
            </a:r>
            <a:r>
              <a:rPr lang="it-IT" b="1" dirty="0"/>
              <a:t>  ( Cassa Depositi e Prestiti)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F3D2CE9-12C6-7944-AF6F-FE5C1BDA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59BEDB-F668-8B47-B234-4801F75E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120295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6C0A94-4218-B54A-A981-4D1B339D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16633"/>
            <a:ext cx="7559076" cy="720080"/>
          </a:xfrm>
        </p:spPr>
        <p:txBody>
          <a:bodyPr>
            <a:normAutofit fontScale="90000"/>
          </a:bodyPr>
          <a:lstStyle/>
          <a:p>
            <a:br>
              <a:rPr lang="it-IT" b="1" dirty="0"/>
            </a:br>
            <a:r>
              <a:rPr lang="it-IT" b="1" dirty="0">
                <a:solidFill>
                  <a:srgbClr val="F329CD"/>
                </a:solidFill>
              </a:rPr>
              <a:t>SALUTE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AB66ED-19AD-ED4D-AF53-39323B338C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836713"/>
            <a:ext cx="8784976" cy="4954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b="1" dirty="0"/>
              <a:t>CONVENZIONE CON EMAPI </a:t>
            </a:r>
          </a:p>
          <a:p>
            <a:pPr marL="0" indent="0" algn="just">
              <a:buNone/>
            </a:pPr>
            <a:r>
              <a:rPr lang="it-IT" dirty="0"/>
              <a:t>EMAPI è un fondo sanitario integrativo costituito da quindici enti di previdenza privati con l’obiettivo di garantire prestazioni sanitarie integrative e trattamenti assistenziali.</a:t>
            </a:r>
          </a:p>
          <a:p>
            <a:pPr marL="0" indent="0" algn="just">
              <a:buNone/>
            </a:pPr>
            <a:r>
              <a:rPr lang="it-IT" dirty="0"/>
              <a:t>EMAPI è attualmente costituito da Cassa Forense, Cassa Geometri, Cassa Nazionale dei Dottori Commercialisti, Cassa Notariato, Cassa Ragionieri, ENASARCO, ENPAB, ENPACL, ENPAF, ENPAM, ENPAP, ENPAPI, EPAP, EPPI e ENPAV.</a:t>
            </a:r>
          </a:p>
          <a:p>
            <a:pPr marL="0" indent="0" algn="just">
              <a:buNone/>
            </a:pPr>
            <a:r>
              <a:rPr lang="it-IT" b="1" dirty="0"/>
              <a:t>Attraverso EMAPI, l’EPAP eroga gratuitamente ai propri Iscritti: la Copertura per Assistenza Sanitaria Integrativa (ASI), la Copertura Long </a:t>
            </a:r>
            <a:r>
              <a:rPr lang="it-IT" b="1" dirty="0" err="1"/>
              <a:t>Term</a:t>
            </a:r>
            <a:r>
              <a:rPr lang="it-IT" b="1" dirty="0"/>
              <a:t> Care (LTC) e la Polizza collettiva Temporanea Caso Morte (TCM).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989AEE1-DD81-D849-B23E-B61ED103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6BB322-B274-3C47-BC13-6CC9D585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406609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743231-FDEC-1F4E-87A3-31FE4DBF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578234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04680E"/>
                </a:solidFill>
              </a:rPr>
              <a:t>adempimenti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0DAAF2-1580-A64E-A847-E26B5A0479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268761"/>
            <a:ext cx="7772870" cy="4522440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Iscrizione all’ente</a:t>
            </a:r>
          </a:p>
          <a:p>
            <a:r>
              <a:rPr lang="it-IT" dirty="0"/>
              <a:t>Pagamento contributi</a:t>
            </a:r>
          </a:p>
          <a:p>
            <a:r>
              <a:rPr lang="it-IT" dirty="0"/>
              <a:t>Contribuzione volontaria</a:t>
            </a:r>
          </a:p>
          <a:p>
            <a:r>
              <a:rPr lang="it-IT" dirty="0" err="1"/>
              <a:t>Supercontribuzione</a:t>
            </a:r>
            <a:endParaRPr lang="it-IT" dirty="0"/>
          </a:p>
          <a:p>
            <a:r>
              <a:rPr lang="it-IT" dirty="0"/>
              <a:t>Dichiarazione reddito professionale</a:t>
            </a:r>
          </a:p>
          <a:p>
            <a:r>
              <a:rPr lang="it-IT" dirty="0"/>
              <a:t>Versamento contributi per </a:t>
            </a:r>
            <a:r>
              <a:rPr lang="it-IT" dirty="0" err="1"/>
              <a:t>societa’</a:t>
            </a:r>
            <a:endParaRPr lang="it-IT" dirty="0"/>
          </a:p>
          <a:p>
            <a:r>
              <a:rPr lang="it-IT" dirty="0"/>
              <a:t>Sanzioni</a:t>
            </a:r>
          </a:p>
          <a:p>
            <a:r>
              <a:rPr lang="it-IT" dirty="0"/>
              <a:t>Variazioni anagrafiche</a:t>
            </a:r>
          </a:p>
          <a:p>
            <a:r>
              <a:rPr lang="it-IT" dirty="0"/>
              <a:t>Comunicazione cessazione e ripresa </a:t>
            </a:r>
            <a:r>
              <a:rPr lang="it-IT" dirty="0" err="1"/>
              <a:t>attivita’</a:t>
            </a:r>
            <a:endParaRPr lang="it-IT" dirty="0"/>
          </a:p>
          <a:p>
            <a:r>
              <a:rPr lang="it-IT" dirty="0"/>
              <a:t>Certificazione di </a:t>
            </a:r>
            <a:r>
              <a:rPr lang="it-IT" dirty="0" err="1"/>
              <a:t>regolarita’</a:t>
            </a:r>
            <a:r>
              <a:rPr lang="it-IT" dirty="0"/>
              <a:t> contributiva</a:t>
            </a:r>
          </a:p>
          <a:p>
            <a:r>
              <a:rPr lang="it-IT" dirty="0" err="1"/>
              <a:t>Pnrr</a:t>
            </a:r>
            <a:r>
              <a:rPr lang="it-IT" dirty="0"/>
              <a:t> adempimento obbligatorio per i professionisti dipendenti a tempo determinato </a:t>
            </a:r>
            <a:r>
              <a:rPr lang="it-IT" dirty="0" err="1"/>
              <a:t>pa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2519D1-F314-104A-901A-C2C6A0DD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79E62FD-2F60-C84C-BBE3-9B7AAF29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809388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946434-C37E-914D-B873-3DCA25FDC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16633"/>
            <a:ext cx="7773338" cy="864095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sz="4000" b="1" dirty="0">
                <a:solidFill>
                  <a:srgbClr val="0000FF"/>
                </a:solidFill>
              </a:rPr>
              <a:t>Chi deve iscriversi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229157-6BC9-F144-8E4B-8C90043659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052736"/>
            <a:ext cx="8135141" cy="49685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Ai fini della propria tutela previdenziale, tutti gli iscritti agli albi di:</a:t>
            </a:r>
          </a:p>
          <a:p>
            <a:pPr algn="just"/>
            <a:r>
              <a:rPr lang="it-IT" dirty="0"/>
              <a:t>Attuari</a:t>
            </a:r>
          </a:p>
          <a:p>
            <a:pPr algn="just"/>
            <a:r>
              <a:rPr lang="it-IT" dirty="0"/>
              <a:t>Chimici e Fisici</a:t>
            </a:r>
          </a:p>
          <a:p>
            <a:pPr algn="just"/>
            <a:r>
              <a:rPr lang="it-IT" dirty="0"/>
              <a:t>Geologi</a:t>
            </a:r>
          </a:p>
          <a:p>
            <a:pPr algn="just"/>
            <a:r>
              <a:rPr lang="it-IT" dirty="0"/>
              <a:t>Dottori Agronomi e Dottori Forestali</a:t>
            </a:r>
          </a:p>
          <a:p>
            <a:pPr marL="0" indent="0" algn="just">
              <a:buNone/>
            </a:pPr>
            <a:r>
              <a:rPr lang="it-IT" b="1" dirty="0"/>
              <a:t>che esercitano la libera professione, sia in forma singola che associata, anche se in forma occasionale o saltuaria o in regime di collaborazione coordinata e continuativa ed anche se svolgono contemporaneamente attività di lavoratore dipendente</a:t>
            </a:r>
            <a:r>
              <a:rPr lang="it-IT" dirty="0"/>
              <a:t>, secondo quanto previsto dal </a:t>
            </a:r>
            <a:r>
              <a:rPr lang="it-IT" dirty="0" err="1"/>
              <a:t>Dlgs</a:t>
            </a:r>
            <a:r>
              <a:rPr lang="it-IT" dirty="0"/>
              <a:t> 10 febbraio 1996, n. 103 e dall’art. 1 del Regolamento dell’Ente hanno l’obbligo di iscriversi all’</a:t>
            </a:r>
            <a:r>
              <a:rPr lang="it-IT" dirty="0" err="1"/>
              <a:t>Epap</a:t>
            </a:r>
            <a:r>
              <a:rPr lang="it-IT" dirty="0"/>
              <a:t> attraverso l’invio del modello di iscrizione scaricabile di seguito.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991FF3-43E9-4147-BD77-5CF47A3E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F6BF99-9E6A-2140-9D71-EEDD943F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577313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C31529-07A4-AD48-AEA1-935F5B07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16633"/>
            <a:ext cx="7773338" cy="936104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b="1" dirty="0">
                <a:solidFill>
                  <a:srgbClr val="0000FF"/>
                </a:solidFill>
              </a:rPr>
              <a:t>Quali sono i contributi da versare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E6FC62-B1C9-4244-A9A5-3DEB05CFE1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484785"/>
            <a:ext cx="7772870" cy="4306416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Il professionista iscritto all’</a:t>
            </a:r>
            <a:r>
              <a:rPr lang="it-IT" dirty="0" err="1"/>
              <a:t>Epap</a:t>
            </a:r>
            <a:r>
              <a:rPr lang="it-IT" dirty="0"/>
              <a:t> è tenuto al versamento della seguente contribuzione obbligatoria previdenziale:</a:t>
            </a:r>
          </a:p>
          <a:p>
            <a:r>
              <a:rPr lang="it-IT" b="1" dirty="0"/>
              <a:t>Contributo soggettivo</a:t>
            </a:r>
            <a:r>
              <a:rPr lang="it-IT" dirty="0"/>
              <a:t> pari al 10% del reddito netto o a maggiore aliquota di </a:t>
            </a:r>
            <a:r>
              <a:rPr lang="it-IT" b="1" dirty="0">
                <a:hlinkClick r:id="rId2"/>
              </a:rPr>
              <a:t>supercontribuzione</a:t>
            </a:r>
            <a:r>
              <a:rPr lang="it-IT" dirty="0"/>
              <a:t> a scelta dell’iscritto;</a:t>
            </a:r>
          </a:p>
          <a:p>
            <a:r>
              <a:rPr lang="it-IT" b="1" dirty="0"/>
              <a:t>Contributo di solidarietà</a:t>
            </a:r>
            <a:r>
              <a:rPr lang="it-IT" dirty="0"/>
              <a:t> pari allo 0,2% del reddito netto;</a:t>
            </a:r>
          </a:p>
          <a:p>
            <a:r>
              <a:rPr lang="it-IT" b="1" dirty="0"/>
              <a:t>Contributo integrativo</a:t>
            </a:r>
            <a:r>
              <a:rPr lang="it-IT" dirty="0"/>
              <a:t> pari al 4% del volume di affari;</a:t>
            </a:r>
          </a:p>
          <a:p>
            <a:r>
              <a:rPr lang="it-IT" b="1" dirty="0"/>
              <a:t>Contributo di maternità</a:t>
            </a:r>
            <a:r>
              <a:rPr lang="it-IT" dirty="0"/>
              <a:t> questo contributo è una quota forfettaria fissata annualmente dall’Ente e il suo versamento è previsto con la scadenza del saldo dell’annualità precedente a quella cui il contributo si riferisce.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374C438-D17F-FF4C-A1D5-66BC3A1D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09B2A0-0868-7949-A270-30A36850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5039" y="5700713"/>
            <a:ext cx="573161" cy="365125"/>
          </a:xfrm>
        </p:spPr>
        <p:txBody>
          <a:bodyPr/>
          <a:lstStyle/>
          <a:p>
            <a:fld id="{D0EE0ADC-8441-4BCD-9BE0-CFD32AF4755B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975660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32E551-65A1-1642-9091-9C0026C704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404665"/>
            <a:ext cx="7772870" cy="5386536"/>
          </a:xfrm>
        </p:spPr>
        <p:txBody>
          <a:bodyPr/>
          <a:lstStyle/>
          <a:p>
            <a:pPr algn="just"/>
            <a:r>
              <a:rPr lang="it-IT" b="1" dirty="0"/>
              <a:t>Contributo soggettivo</a:t>
            </a:r>
            <a:r>
              <a:rPr lang="it-IT" dirty="0"/>
              <a:t> pari al 10% del reddito netto o a maggiore aliquota di </a:t>
            </a:r>
            <a:r>
              <a:rPr lang="it-IT" b="1" dirty="0">
                <a:hlinkClick r:id="rId2"/>
              </a:rPr>
              <a:t>supercontribuzione</a:t>
            </a:r>
            <a:r>
              <a:rPr lang="it-IT" dirty="0"/>
              <a:t> a scelta dell’iscritto e va sul montante di ciascuno</a:t>
            </a:r>
          </a:p>
          <a:p>
            <a:pPr algn="just"/>
            <a:r>
              <a:rPr lang="it-IT" b="1" dirty="0"/>
              <a:t>Contributo di solidarietà</a:t>
            </a:r>
            <a:r>
              <a:rPr lang="it-IT" dirty="0"/>
              <a:t> pari allo 0,2% del reddito netto;</a:t>
            </a:r>
          </a:p>
          <a:p>
            <a:pPr marL="0" indent="0" algn="just">
              <a:buNone/>
            </a:pPr>
            <a:r>
              <a:rPr lang="it-IT" dirty="0"/>
              <a:t>Destinato a finanziare eventuali squilibri di gestione delle singole categorie professionali ed alla realizzazione di servizi che abbiano </a:t>
            </a:r>
            <a:r>
              <a:rPr lang="it-IT" dirty="0" err="1"/>
              <a:t>finalita’</a:t>
            </a:r>
            <a:r>
              <a:rPr lang="it-IT" dirty="0"/>
              <a:t> solidaristiche sociali, sanitarie ed assistenziali come da statuto</a:t>
            </a:r>
          </a:p>
          <a:p>
            <a:pPr algn="just"/>
            <a:r>
              <a:rPr lang="it-IT" b="1" dirty="0"/>
              <a:t>Contributo integrativo</a:t>
            </a:r>
            <a:r>
              <a:rPr lang="it-IT" dirty="0"/>
              <a:t> pari al 4% del volume di affari; serve per la gestione dell’ente  ( 2%  ente e 2% montante di ciascuno)</a:t>
            </a:r>
          </a:p>
          <a:p>
            <a:pPr algn="just"/>
            <a:r>
              <a:rPr lang="it-IT" b="1" dirty="0"/>
              <a:t>Contributo di maternità </a:t>
            </a:r>
            <a:r>
              <a:rPr lang="it-IT" dirty="0"/>
              <a:t>identico per tutti gli iscritti e indicato annualmente dal CDA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71D25F2-2A90-0344-82CF-1B9769E1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39298BB-584A-2F47-8C50-4D42779E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071909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3F0701-06C4-384A-B6CE-67610E78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0000FF"/>
                </a:solidFill>
              </a:rPr>
              <a:t>Frazionabilità dei soli contributi minimi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C13467-653D-8E42-AF6E-53F8D90351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988840"/>
            <a:ext cx="7847110" cy="40324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br>
              <a:rPr lang="it-IT" i="1" dirty="0"/>
            </a:br>
            <a:r>
              <a:rPr lang="it-IT" b="1" i="1" dirty="0">
                <a:solidFill>
                  <a:srgbClr val="0000FF"/>
                </a:solidFill>
              </a:rPr>
              <a:t>A tutti i nuovi iscritti che al momento dell’iscrizione abbiano meno di 30 anni</a:t>
            </a:r>
            <a:r>
              <a:rPr lang="it-IT" b="1" i="1" dirty="0"/>
              <a:t>,</a:t>
            </a:r>
            <a:r>
              <a:rPr lang="it-IT" i="1" dirty="0"/>
              <a:t> qualora siano tenuti al solo versamento dei contributi minimi, l’Ente dà la possibilità di ridurre del 70% gli stessi per i primi tre anni d’iscrizione.</a:t>
            </a:r>
            <a:br>
              <a:rPr lang="it-IT" dirty="0"/>
            </a:br>
            <a:r>
              <a:rPr lang="it-IT" i="1" dirty="0"/>
              <a:t>Tale possibilità viene meno qualora i contributi da versare siano superiori ai minimi. In questo caso il neo iscritto, ancorché abbia meno di 30 anni, dovrà il contributo soggettivo (10% reddito netto) il contributo di solidarietà (0,2% del reddito netto) e il contributo integrativo (4% volume d’affari) nella loro totalità.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CD3A97-3074-0B43-9F38-111AF423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490710E-7BFE-0A4C-BC69-75DD7572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761098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8AC30-5103-8F4A-BEB1-872248CBD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60649"/>
            <a:ext cx="7773338" cy="936104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rgbClr val="0000FF"/>
                </a:solidFill>
              </a:rPr>
            </a:br>
            <a:r>
              <a:rPr lang="it-IT" b="1" dirty="0">
                <a:solidFill>
                  <a:srgbClr val="0000FF"/>
                </a:solidFill>
              </a:rPr>
              <a:t>Dichiarazione reddito professionale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FACD51-CF03-6E47-85CA-9E22C8BAE9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628801"/>
            <a:ext cx="7772870" cy="4162399"/>
          </a:xfrm>
        </p:spPr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pPr marL="0" indent="0" algn="just">
              <a:buNone/>
            </a:pPr>
            <a:r>
              <a:rPr lang="it-IT" dirty="0"/>
              <a:t>La dichiarazione dei redditi dei professionisti avviene </a:t>
            </a:r>
            <a:r>
              <a:rPr lang="it-IT" b="1" dirty="0"/>
              <a:t>esclusivamente</a:t>
            </a:r>
            <a:r>
              <a:rPr lang="it-IT" dirty="0"/>
              <a:t> tramite procedura elettronica nell’Area Riservata all’interno del sito web di norma entro fine luglio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645E72F-3540-314C-BEDB-22265518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598FE5-FE9E-D246-A790-503EF2C1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212435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28D56E-E257-AD4A-868A-3A4EA0EE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alla CASSA aderiscono 4 ORDINI PROFESSIONALI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C4C929-5D76-CB4A-B408-7430AC3563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b="1" dirty="0"/>
              <a:t>ATTUARI</a:t>
            </a:r>
          </a:p>
          <a:p>
            <a:r>
              <a:rPr lang="it-IT" b="1" dirty="0"/>
              <a:t>CHIMICI E FISICI</a:t>
            </a:r>
          </a:p>
          <a:p>
            <a:r>
              <a:rPr lang="it-IT" b="1" dirty="0"/>
              <a:t>Dottori AGRONOMI E FORESTALI</a:t>
            </a:r>
          </a:p>
          <a:p>
            <a:r>
              <a:rPr lang="it-IT" b="1" dirty="0"/>
              <a:t>GEOLOGI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BDF98C-66EC-C848-AE8B-12D340FA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2AFA3F-306D-414C-BFE5-27968DC9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802731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368A14-367F-A04A-A878-4EE49918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88640"/>
            <a:ext cx="7773338" cy="1512169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rgbClr val="0000FF"/>
                </a:solidFill>
              </a:rPr>
            </a:br>
            <a:r>
              <a:rPr lang="it-IT" b="1" dirty="0">
                <a:solidFill>
                  <a:srgbClr val="0000FF"/>
                </a:solidFill>
              </a:rPr>
              <a:t>Quando segnalare la cessazione dell’attività professionale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1ED40C-D3B3-354B-A41B-8B743D664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844825"/>
            <a:ext cx="7772870" cy="3946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Avendo cessato definitivamente o solo temporaneamente l’attività professionale è possibile cessare anche la contribuzione </a:t>
            </a:r>
            <a:r>
              <a:rPr lang="it-IT" b="1" dirty="0" err="1"/>
              <a:t>Epap</a:t>
            </a:r>
            <a:r>
              <a:rPr lang="it-IT" dirty="0"/>
              <a:t> segnalando all’Ente tale cessazione.</a:t>
            </a:r>
            <a:br>
              <a:rPr lang="it-IT" dirty="0"/>
            </a:br>
            <a:r>
              <a:rPr lang="it-IT" dirty="0"/>
              <a:t>La segnalazione deve essere effettuata tramite la compilazione e l’invio telematico all’Ente dell’apposito modello disponibile accedendo alla propria </a:t>
            </a:r>
            <a:r>
              <a:rPr lang="it-IT" b="1" dirty="0">
                <a:hlinkClick r:id="rId2"/>
              </a:rPr>
              <a:t>Area riservata</a:t>
            </a:r>
            <a:r>
              <a:rPr lang="it-IT" dirty="0"/>
              <a:t> e cliccando l’apposita voce presente nel menu laterale di sinistra della pagina.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DC1A5DE-088B-6642-A6AD-8C444829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4BDD6A-352D-0D44-8FF8-9B3DC513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828572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9147E6-D07B-294C-96F8-A65815E3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66266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rgbClr val="0000FF"/>
                </a:solidFill>
              </a:rPr>
            </a:br>
            <a:br>
              <a:rPr lang="it-IT" dirty="0">
                <a:solidFill>
                  <a:srgbClr val="0000FF"/>
                </a:solidFill>
              </a:rPr>
            </a:br>
            <a:r>
              <a:rPr lang="it-IT" b="1" dirty="0">
                <a:solidFill>
                  <a:srgbClr val="0000FF"/>
                </a:solidFill>
              </a:rPr>
              <a:t>Certificazione di regolarità contributiva</a:t>
            </a:r>
            <a:br>
              <a:rPr lang="it-IT" dirty="0">
                <a:solidFill>
                  <a:srgbClr val="0000FF"/>
                </a:solidFill>
              </a:rPr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DA92FC-9CFB-C948-8E1B-CF5EDFDFE4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772817"/>
            <a:ext cx="7772870" cy="4018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La certificazione di regolarità contributiva prevista dal vigente Codice degli Appalti è l’attestazione rilasciata dall’Ente che certifica la regolarità della posizione amministrativa, a fini previdenziali, dei propri iscritti.</a:t>
            </a:r>
            <a:br>
              <a:rPr lang="it-IT" dirty="0"/>
            </a:br>
            <a:r>
              <a:rPr lang="it-IT" dirty="0"/>
              <a:t>A seguito dell’entrata in vigore della legge 183/2011, la disciplina del rilascio delle certificazioni è stata profondamente riformata ponendo in capo all’Amministrazione richiedente e non più all’iscritto l’obbligo di acquisire certificazioni e/o attestazioni.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ADD411-F27C-1945-BC27-C8F40972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EBDB8D-6339-7B49-93AE-B5EBC72E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430902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86A1F2-2FDB-CA4E-B445-43AA75A36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22250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rgbClr val="0000FF"/>
                </a:solidFill>
              </a:rPr>
            </a:br>
            <a:r>
              <a:rPr lang="it-IT" b="1" dirty="0">
                <a:solidFill>
                  <a:srgbClr val="0000FF"/>
                </a:solidFill>
              </a:rPr>
              <a:t>Fatturazione elettronica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3DCFCD-BED7-C446-86C7-D956B469CB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484785"/>
            <a:ext cx="7772870" cy="43064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dirty="0"/>
              <a:t>Dal 1° gennaio 2019 tutte le fatture emesse, a seguito di cessioni di beni e prestazioni di servizi effettuate tra soggetti residenti o stabiliti in Italia, potranno essere solo fatture elettroniche.</a:t>
            </a:r>
          </a:p>
          <a:p>
            <a:pPr marL="0" indent="0" algn="ctr">
              <a:buNone/>
            </a:pPr>
            <a:r>
              <a:rPr lang="it-IT" b="1" i="1" dirty="0"/>
              <a:t>Chi è esonerato dall’emissione della fattura elettronica?</a:t>
            </a:r>
          </a:p>
          <a:p>
            <a:pPr marL="0" indent="0" algn="just">
              <a:buNone/>
            </a:pPr>
            <a:r>
              <a:rPr lang="it-IT" dirty="0"/>
              <a:t>Sono esonerati dall’emissione della fattura elettronica solo gli operatori (imprese e lavoratori autonomi) che rientrano nel cosiddetto </a:t>
            </a:r>
            <a:r>
              <a:rPr lang="it-IT" b="1" dirty="0"/>
              <a:t>“regime di vantaggio” </a:t>
            </a:r>
            <a:r>
              <a:rPr lang="it-IT" dirty="0"/>
              <a:t>(di cui all’art. 27, commi 1 e 2, del decreto-legge 6 luglio 2011, n. 98, convertito, con modificazioni, dalla legge 15 luglio 2011, n. 111) e quelli che rientrano nel cosiddetto </a:t>
            </a:r>
            <a:r>
              <a:rPr lang="it-IT" b="1" dirty="0"/>
              <a:t>“regime forfettario” </a:t>
            </a:r>
            <a:r>
              <a:rPr lang="it-IT" dirty="0"/>
              <a:t>(di cui all’art. 1, commi da 54 a 89, della legge 23 dicembre 2014, n. 190).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6C34F79-0D7C-444D-8826-4EEC400F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2B141C3-DE72-3541-9230-A4EB3089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052936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808CF6-58A8-E84B-882A-30709E5CD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50242"/>
          </a:xfrm>
        </p:spPr>
        <p:txBody>
          <a:bodyPr/>
          <a:lstStyle/>
          <a:p>
            <a:r>
              <a:rPr lang="it-IT" b="1" dirty="0" err="1">
                <a:solidFill>
                  <a:srgbClr val="A47B00"/>
                </a:solidFill>
              </a:rPr>
              <a:t>supercontribuzione</a:t>
            </a:r>
            <a:endParaRPr lang="it-IT" b="1" dirty="0">
              <a:solidFill>
                <a:srgbClr val="A47B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884857-B779-E842-8D4E-AA730B415C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1268761"/>
            <a:ext cx="8784976" cy="4979640"/>
          </a:xfrm>
        </p:spPr>
        <p:txBody>
          <a:bodyPr>
            <a:normAutofit fontScale="77500" lnSpcReduction="20000"/>
          </a:bodyPr>
          <a:lstStyle/>
          <a:p>
            <a:endParaRPr lang="it-IT" dirty="0"/>
          </a:p>
          <a:p>
            <a:pPr algn="just"/>
            <a:r>
              <a:rPr lang="it-IT" b="1" dirty="0"/>
              <a:t>Il professionista iscritto all’</a:t>
            </a:r>
            <a:r>
              <a:rPr lang="it-IT" b="1" dirty="0" err="1"/>
              <a:t>Epap</a:t>
            </a:r>
            <a:r>
              <a:rPr lang="it-IT" b="1" dirty="0"/>
              <a:t> è tenuto al pagamento di un contributo soggettivo obbligatorio annuo </a:t>
            </a:r>
            <a:r>
              <a:rPr lang="it-IT" b="1" dirty="0">
                <a:solidFill>
                  <a:srgbClr val="C00000"/>
                </a:solidFill>
              </a:rPr>
              <a:t>pari al 10% </a:t>
            </a:r>
            <a:r>
              <a:rPr lang="it-IT" b="1" dirty="0"/>
              <a:t>del reddito professionale netto di lavoro autonomo (art. 3 c. 1 del Regolamento dell’Ente).</a:t>
            </a:r>
            <a:br>
              <a:rPr lang="it-IT" dirty="0"/>
            </a:br>
            <a:r>
              <a:rPr lang="it-IT" dirty="0"/>
              <a:t>Può altresì provvedere alla  volontaria </a:t>
            </a:r>
            <a:r>
              <a:rPr lang="it-IT" dirty="0" err="1"/>
              <a:t>supercontribuzione</a:t>
            </a:r>
            <a:r>
              <a:rPr lang="it-IT" dirty="0"/>
              <a:t>, eccedente il 10%, scegliendo tra le seguenti aliquote contributive: </a:t>
            </a:r>
            <a:r>
              <a:rPr lang="it-IT" b="1" dirty="0">
                <a:solidFill>
                  <a:srgbClr val="C00000"/>
                </a:solidFill>
              </a:rPr>
              <a:t>12% – 14% – 16% – 18% – 20% – 25% – 30% – 40% – 50% – 60% – 80%; </a:t>
            </a:r>
            <a:r>
              <a:rPr lang="it-IT" dirty="0"/>
              <a:t>l’iscritto deve segnalare annualmente all’Ente l’opzione prescelta, con la dichiarazione del reddito professionale di cui all’art. 9, comma 1. L’opzione ha validità per l’anno di presentazione della dichiarazione: in caso di mancato esercizio dell’opzione, l’aliquota contributiva si intende confermata al livello minimo obbligatorio del 10%. Restano comunque validi i limiti di reddito massimo di cui al comma 3 e di contributo minimo di cui al comma 4.</a:t>
            </a:r>
          </a:p>
          <a:p>
            <a:pPr algn="just"/>
            <a:r>
              <a:rPr lang="it-IT" dirty="0"/>
              <a:t>Ai sensi della delibera del </a:t>
            </a:r>
            <a:r>
              <a:rPr lang="it-IT" dirty="0" err="1"/>
              <a:t>CdA</a:t>
            </a:r>
            <a:r>
              <a:rPr lang="it-IT" dirty="0"/>
              <a:t> (29 maggio 2019) gli iscritti potranno - successivamente alla presentazione del modello 2, ed entro il 31 dicembre dell’anno successivo a quello a cui si riferisce il dichiarativo (anno di pagamento del saldo) –  modificare in aumento l’aliquota contributiva ivi dichiarata senza necessità di ripresentazione della comunicazione di cui all’art. 9, comma 1, del Regolamento dell’Ente.</a:t>
            </a:r>
          </a:p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E54C8F8-43AF-6A45-B376-2818D916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04225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15B1304F-59B8-F742-B910-83B6643DA9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0"/>
            <a:ext cx="4896545" cy="6525344"/>
          </a:xfr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656572-4EA2-7C46-B357-AF42E7F2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390029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18518"/>
            <a:ext cx="8748464" cy="1596177"/>
          </a:xfrm>
        </p:spPr>
        <p:txBody>
          <a:bodyPr/>
          <a:lstStyle/>
          <a:p>
            <a:r>
              <a:rPr lang="it-IT" dirty="0">
                <a:solidFill>
                  <a:srgbClr val="0000FF"/>
                </a:solidFill>
              </a:rPr>
              <a:t>Organi  AMMINISTRATIVI E DI CONTROLLO </a:t>
            </a:r>
            <a:r>
              <a:rPr lang="it-IT" dirty="0" err="1">
                <a:solidFill>
                  <a:srgbClr val="0000FF"/>
                </a:solidFill>
              </a:rPr>
              <a:t>epap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sz="2800" dirty="0">
                <a:solidFill>
                  <a:srgbClr val="0000FF"/>
                </a:solidFill>
              </a:rPr>
              <a:t>(al 31/12/2024)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107504" y="2367093"/>
            <a:ext cx="8928992" cy="4086243"/>
          </a:xfrm>
        </p:spPr>
        <p:txBody>
          <a:bodyPr/>
          <a:lstStyle/>
          <a:p>
            <a:r>
              <a:rPr lang="it-IT" b="1" dirty="0"/>
              <a:t>Consiglio di amministrazione</a:t>
            </a:r>
            <a:r>
              <a:rPr lang="it-IT" dirty="0"/>
              <a:t>    	N.6       1 femmina      5  maschi</a:t>
            </a:r>
          </a:p>
          <a:p>
            <a:r>
              <a:rPr lang="it-IT" b="1" dirty="0"/>
              <a:t>Consiglio di indirizzo generale </a:t>
            </a:r>
            <a:r>
              <a:rPr lang="it-IT" dirty="0"/>
              <a:t>    n.33     5 femmine     28 maschi</a:t>
            </a:r>
          </a:p>
          <a:p>
            <a:r>
              <a:rPr lang="it-IT" b="1" dirty="0"/>
              <a:t>Comitato dei delegati </a:t>
            </a:r>
            <a:r>
              <a:rPr lang="it-IT" dirty="0"/>
              <a:t>                      n.12      6 femmine      6  maschi</a:t>
            </a:r>
          </a:p>
          <a:p>
            <a:r>
              <a:rPr lang="it-IT" b="1" dirty="0"/>
              <a:t>COLLEGIO SINDACALE                            </a:t>
            </a:r>
            <a:r>
              <a:rPr lang="it-IT" dirty="0"/>
              <a:t>N. 3                              3  MASCHI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i="1" dirty="0"/>
              <a:t>DATI PRESI DAI BILANCI PUBBLICATI SUL SITO </a:t>
            </a:r>
            <a:r>
              <a:rPr lang="it-IT" b="1" i="1" dirty="0">
                <a:hlinkClick r:id="rId3"/>
              </a:rPr>
              <a:t>WWW.EPAP.IT</a:t>
            </a:r>
            <a:endParaRPr lang="it-IT" b="1" i="1" dirty="0"/>
          </a:p>
          <a:p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92A250-8199-6346-930F-0F4BEE02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959131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D7992D-1D1A-D24C-B489-AFDADC8334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7990656" cy="55506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600" b="1" dirty="0"/>
              <a:t>Gli Organi istituzionali </a:t>
            </a:r>
          </a:p>
          <a:p>
            <a:pPr algn="just"/>
            <a:r>
              <a:rPr lang="it-IT" b="1" dirty="0"/>
              <a:t>Le cariche </a:t>
            </a:r>
            <a:r>
              <a:rPr lang="it-IT" dirty="0"/>
              <a:t>degli Organi amministrativi sono elettive ed espressione delle categorie professionali rappresentate in proporzione al numero degli iscritti. </a:t>
            </a:r>
          </a:p>
          <a:p>
            <a:pPr algn="just"/>
            <a:r>
              <a:rPr lang="it-IT" b="1" dirty="0"/>
              <a:t>Il Consiglio di Indirizzo Generale </a:t>
            </a:r>
            <a:r>
              <a:rPr lang="it-IT" dirty="0"/>
              <a:t>(</a:t>
            </a:r>
            <a:r>
              <a:rPr lang="it-IT" b="1" dirty="0" err="1"/>
              <a:t>CiG</a:t>
            </a:r>
            <a:r>
              <a:rPr lang="it-IT" dirty="0"/>
              <a:t>), tra i suoi principali compiti, definisce le direttive, i criteri e gli obiettivi generali delle forme previdenziali e assistenziali e i criteri generali di investimento e disinvestimento. </a:t>
            </a:r>
          </a:p>
          <a:p>
            <a:pPr algn="just"/>
            <a:r>
              <a:rPr lang="it-IT" b="1" dirty="0"/>
              <a:t>Al Consiglio di Amministrazione </a:t>
            </a:r>
            <a:r>
              <a:rPr lang="it-IT" dirty="0"/>
              <a:t>(</a:t>
            </a:r>
            <a:r>
              <a:rPr lang="it-IT" b="1" dirty="0" err="1"/>
              <a:t>CdA</a:t>
            </a:r>
            <a:r>
              <a:rPr lang="it-IT" dirty="0"/>
              <a:t>) è affidata la piena e completa gestione dell’Ente da esercitare in coerenza con gli indirizzi del </a:t>
            </a:r>
            <a:r>
              <a:rPr lang="it-IT" dirty="0" err="1"/>
              <a:t>CiG</a:t>
            </a:r>
            <a:r>
              <a:rPr lang="it-IT" dirty="0"/>
              <a:t>. </a:t>
            </a:r>
          </a:p>
          <a:p>
            <a:pPr algn="just"/>
            <a:r>
              <a:rPr lang="it-IT" b="1" dirty="0"/>
              <a:t>Il Presidente è il legale rappresentante</a:t>
            </a:r>
            <a:r>
              <a:rPr lang="it-IT" dirty="0"/>
              <a:t>, presiede il </a:t>
            </a:r>
            <a:r>
              <a:rPr lang="it-IT" dirty="0" err="1"/>
              <a:t>CdA</a:t>
            </a:r>
            <a:r>
              <a:rPr lang="it-IT" dirty="0"/>
              <a:t>, garantisce il rispetto delle norme statutarie e regolamentari e firma gli atti che determinano impegni e obbligazioni per l’Ente. 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51D5DB-7580-E245-9B88-7620959F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3F6F7C-B46E-7E4E-AB9E-40D37BAD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36273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D7992D-1D1A-D24C-B489-AFDADC8334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332656"/>
            <a:ext cx="7772870" cy="5458545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I Comitati dei Delegati (</a:t>
            </a:r>
            <a:r>
              <a:rPr lang="it-IT" b="1" dirty="0" err="1"/>
              <a:t>CdD</a:t>
            </a:r>
            <a:r>
              <a:rPr lang="it-IT" dirty="0"/>
              <a:t>), uno per ciascuna delle quattro categorie professionali rappresentate nell’Ente, verificano </a:t>
            </a:r>
            <a:r>
              <a:rPr lang="it-IT" b="1" u="sng" dirty="0"/>
              <a:t>l’equilibrio</a:t>
            </a:r>
            <a:r>
              <a:rPr lang="it-IT" dirty="0"/>
              <a:t> </a:t>
            </a:r>
            <a:r>
              <a:rPr lang="it-IT" b="1" u="sng" dirty="0"/>
              <a:t>tra le categorie </a:t>
            </a:r>
            <a:r>
              <a:rPr lang="it-IT" dirty="0"/>
              <a:t>dei flussi contributivi e prestazioni. </a:t>
            </a:r>
          </a:p>
          <a:p>
            <a:pPr algn="just"/>
            <a:r>
              <a:rPr lang="it-IT" dirty="0"/>
              <a:t>Il Collegio Sindacale esercita il controllo sulla gestione dell’Ente ai sensi di Legge. È composto da tre membri effettivi e tre supplenti. Il Ministero del Lavoro e delle Politiche sociali designa il Presidente e uno dei membri supplenti. Il Ministero dell’Economia e delle Finanze designa il secondo componente effettivo e supplente. Il terzo componente effettivo e supplente è scelto tra gli iscritti e nominato dal Consiglio di Indirizzo Generale. 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51D5DB-7580-E245-9B88-7620959F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3F6F7C-B46E-7E4E-AB9E-40D37BAD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278183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332" y="332657"/>
            <a:ext cx="7773338" cy="93610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Iscritti a dicembre 2023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0" y="1772816"/>
            <a:ext cx="9144000" cy="4018384"/>
          </a:xfrm>
        </p:spPr>
        <p:txBody>
          <a:bodyPr/>
          <a:lstStyle/>
          <a:p>
            <a:pPr marL="3657600" lvl="8" indent="0">
              <a:buNone/>
            </a:pPr>
            <a:r>
              <a:rPr lang="it-IT" b="1" dirty="0"/>
              <a:t>attuari     </a:t>
            </a:r>
            <a:r>
              <a:rPr lang="it-IT" b="1" dirty="0" err="1"/>
              <a:t>agron</a:t>
            </a:r>
            <a:r>
              <a:rPr lang="it-IT" b="1" dirty="0"/>
              <a:t>/for.    </a:t>
            </a:r>
            <a:r>
              <a:rPr lang="it-IT" b="1" dirty="0" err="1"/>
              <a:t>Chim</a:t>
            </a:r>
            <a:r>
              <a:rPr lang="it-IT" b="1" dirty="0"/>
              <a:t>-FIS    geologi      </a:t>
            </a:r>
            <a:r>
              <a:rPr lang="it-IT" b="1" dirty="0">
                <a:solidFill>
                  <a:srgbClr val="FF0000"/>
                </a:solidFill>
              </a:rPr>
              <a:t>totale</a:t>
            </a:r>
          </a:p>
          <a:p>
            <a:r>
              <a:rPr lang="it-IT" sz="1800" b="1" dirty="0"/>
              <a:t>attivi	</a:t>
            </a:r>
            <a:r>
              <a:rPr lang="it-IT" sz="1800" dirty="0"/>
              <a:t>		             	  102          9027          1645       6900       </a:t>
            </a:r>
            <a:r>
              <a:rPr lang="it-IT" sz="1800" dirty="0">
                <a:solidFill>
                  <a:srgbClr val="FF0000"/>
                </a:solidFill>
              </a:rPr>
              <a:t>17674</a:t>
            </a:r>
          </a:p>
          <a:p>
            <a:r>
              <a:rPr lang="it-IT" sz="1800" b="1" dirty="0"/>
              <a:t>Cessati</a:t>
            </a:r>
            <a:r>
              <a:rPr lang="it-IT" sz="1800" dirty="0"/>
              <a:t>		                131          5453           1338        4880      </a:t>
            </a:r>
            <a:r>
              <a:rPr lang="it-IT" sz="1800" dirty="0">
                <a:solidFill>
                  <a:srgbClr val="FF0000"/>
                </a:solidFill>
              </a:rPr>
              <a:t>11852</a:t>
            </a:r>
          </a:p>
          <a:p>
            <a:r>
              <a:rPr lang="it-IT" sz="1800" b="1" dirty="0"/>
              <a:t>pensionati attivi  </a:t>
            </a:r>
            <a:r>
              <a:rPr lang="it-IT" sz="1800" dirty="0"/>
              <a:t>                          10            657             288          696      </a:t>
            </a:r>
            <a:r>
              <a:rPr lang="it-IT" sz="1800" dirty="0">
                <a:solidFill>
                  <a:srgbClr val="FF0000"/>
                </a:solidFill>
              </a:rPr>
              <a:t>1691</a:t>
            </a:r>
          </a:p>
          <a:p>
            <a:r>
              <a:rPr lang="it-IT" sz="1800" b="1" dirty="0"/>
              <a:t>pensionati non attivi                     </a:t>
            </a:r>
            <a:r>
              <a:rPr lang="it-IT" sz="1800" dirty="0"/>
              <a:t>21            698            402         724       </a:t>
            </a:r>
            <a:r>
              <a:rPr lang="it-IT" sz="1800" dirty="0">
                <a:solidFill>
                  <a:srgbClr val="FF0000"/>
                </a:solidFill>
              </a:rPr>
              <a:t>1845</a:t>
            </a:r>
          </a:p>
          <a:p>
            <a:pPr marL="0" indent="0">
              <a:buNone/>
            </a:pPr>
            <a:endParaRPr lang="it-IT" sz="1800" b="1" dirty="0"/>
          </a:p>
          <a:p>
            <a:pPr marL="0" indent="0">
              <a:buNone/>
            </a:pPr>
            <a:r>
              <a:rPr lang="it-IT" b="1" dirty="0"/>
              <a:t>Totale                                          264         15835           3723    13200    </a:t>
            </a:r>
            <a:r>
              <a:rPr lang="it-IT" b="1" dirty="0">
                <a:solidFill>
                  <a:srgbClr val="FF0000"/>
                </a:solidFill>
              </a:rPr>
              <a:t>32484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303663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75F670-8920-7041-988D-2784A1F90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/>
              <a:t>Reddito medio degli iscritti contribuenti </a:t>
            </a:r>
            <a:br>
              <a:rPr lang="it-IT" b="1" dirty="0"/>
            </a:br>
            <a:r>
              <a:rPr lang="it-IT" b="1" dirty="0"/>
              <a:t>2024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C2A4FA-7187-884D-B069-F8B6E64F2D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b="1" dirty="0"/>
              <a:t>Attuari</a:t>
            </a:r>
            <a:r>
              <a:rPr lang="it-IT" dirty="0"/>
              <a:t>				105 000       euro</a:t>
            </a:r>
          </a:p>
          <a:p>
            <a:r>
              <a:rPr lang="it-IT" b="1" dirty="0"/>
              <a:t>Chimici/FISICI	</a:t>
            </a:r>
            <a:r>
              <a:rPr lang="it-IT" dirty="0"/>
              <a:t>			 46000</a:t>
            </a:r>
          </a:p>
          <a:p>
            <a:r>
              <a:rPr lang="it-IT" b="1" dirty="0"/>
              <a:t>Dottori Agronomi e forestali         </a:t>
            </a:r>
            <a:r>
              <a:rPr lang="it-IT" dirty="0"/>
              <a:t>30000</a:t>
            </a:r>
          </a:p>
          <a:p>
            <a:r>
              <a:rPr lang="it-IT" b="1" dirty="0"/>
              <a:t>Geologi</a:t>
            </a:r>
            <a:r>
              <a:rPr lang="it-IT" dirty="0"/>
              <a:t>				 39000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E291D3-D6A0-4E44-BF9A-EFA68FC2C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06BA31-7FF0-0A46-A958-088B7CF8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332129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82133" y="1052736"/>
            <a:ext cx="7704667" cy="4947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i="1" dirty="0">
                <a:solidFill>
                  <a:srgbClr val="0000FF"/>
                </a:solidFill>
              </a:rPr>
              <a:t>AL 31 DICEMBRE 2022 </a:t>
            </a:r>
          </a:p>
          <a:p>
            <a:pPr marL="0" indent="0" algn="ctr">
              <a:buNone/>
            </a:pPr>
            <a:endParaRPr lang="it-IT" sz="3200" b="1" i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it-IT" sz="3200" b="1" i="1" dirty="0">
                <a:solidFill>
                  <a:srgbClr val="0000FF"/>
                </a:solidFill>
              </a:rPr>
              <a:t>LE  femmine SONO IL  23 %   </a:t>
            </a:r>
            <a:r>
              <a:rPr lang="it-IT" sz="3200" b="1" i="1" dirty="0" err="1">
                <a:solidFill>
                  <a:srgbClr val="0000FF"/>
                </a:solidFill>
              </a:rPr>
              <a:t>deLLA</a:t>
            </a:r>
            <a:r>
              <a:rPr lang="it-IT" sz="3200" b="1" i="1" dirty="0">
                <a:solidFill>
                  <a:srgbClr val="0000FF"/>
                </a:solidFill>
              </a:rPr>
              <a:t> POPOLAZIONE CONTRIBUENTE</a:t>
            </a:r>
            <a:endParaRPr lang="it-IT" sz="32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206573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121D3A-9ADE-F941-980F-117BB2E9E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"/>
            <a:ext cx="7631086" cy="908720"/>
          </a:xfrm>
        </p:spPr>
        <p:txBody>
          <a:bodyPr/>
          <a:lstStyle/>
          <a:p>
            <a:r>
              <a:rPr lang="it-IT" b="1" dirty="0"/>
              <a:t>Cosa fa </a:t>
            </a:r>
            <a:r>
              <a:rPr lang="it-IT" b="1" dirty="0" err="1"/>
              <a:t>epap</a:t>
            </a:r>
            <a:endParaRPr lang="it-IT" b="1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98B9634-F294-3848-872E-BFC2C2512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F613A2-D854-D341-8A0E-596A1CEB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0ADC-8441-4BCD-9BE0-CFD32AF4755B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E6930A5-A493-8C42-B7D4-335D17812C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8856984" cy="6048672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b="1" dirty="0">
                <a:solidFill>
                  <a:srgbClr val="0070C0"/>
                </a:solidFill>
              </a:rPr>
              <a:t>Previdenza</a:t>
            </a:r>
          </a:p>
          <a:p>
            <a:r>
              <a:rPr lang="it-IT" dirty="0"/>
              <a:t>Pensione di vecchiaia</a:t>
            </a:r>
          </a:p>
          <a:p>
            <a:r>
              <a:rPr lang="it-IT" dirty="0"/>
              <a:t>Pensione di </a:t>
            </a:r>
            <a:r>
              <a:rPr lang="it-IT" dirty="0" err="1"/>
              <a:t>inabilita’</a:t>
            </a:r>
            <a:endParaRPr lang="it-IT" dirty="0"/>
          </a:p>
          <a:p>
            <a:r>
              <a:rPr lang="it-IT" dirty="0"/>
              <a:t>Pensione di </a:t>
            </a:r>
            <a:r>
              <a:rPr lang="it-IT" dirty="0" err="1"/>
              <a:t>invalidita’</a:t>
            </a:r>
            <a:endParaRPr lang="it-IT" dirty="0"/>
          </a:p>
          <a:p>
            <a:r>
              <a:rPr lang="it-IT" dirty="0"/>
              <a:t>Pensione di </a:t>
            </a:r>
            <a:r>
              <a:rPr lang="it-IT" dirty="0" err="1"/>
              <a:t>reversibilita’</a:t>
            </a:r>
            <a:endParaRPr lang="it-IT" dirty="0"/>
          </a:p>
          <a:p>
            <a:r>
              <a:rPr lang="it-IT" dirty="0"/>
              <a:t>Cumulo, ricongiunzione e totalizzazione</a:t>
            </a:r>
          </a:p>
          <a:p>
            <a:r>
              <a:rPr lang="it-IT" dirty="0"/>
              <a:t>Riscatto dei periodi di </a:t>
            </a:r>
            <a:r>
              <a:rPr lang="it-IT" dirty="0" err="1"/>
              <a:t>attivita’</a:t>
            </a:r>
            <a:r>
              <a:rPr lang="it-IT" dirty="0"/>
              <a:t> professionali precedenti all’istituzione dell’ente</a:t>
            </a:r>
          </a:p>
          <a:p>
            <a:r>
              <a:rPr lang="it-IT" dirty="0"/>
              <a:t>Riscatto anni di laurea</a:t>
            </a:r>
          </a:p>
          <a:p>
            <a:r>
              <a:rPr lang="it-IT" dirty="0"/>
              <a:t>Rimborso montante</a:t>
            </a:r>
          </a:p>
          <a:p>
            <a:r>
              <a:rPr lang="it-IT" dirty="0"/>
              <a:t>Rimborso contributi versati in eccedenza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6132221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3284</TotalTime>
  <Words>1866</Words>
  <Application>Microsoft Macintosh PowerPoint</Application>
  <PresentationFormat>Presentazione su schermo (4:3)</PresentationFormat>
  <Paragraphs>159</Paragraphs>
  <Slides>24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Arno Pro Caption</vt:lpstr>
      <vt:lpstr>Calibri</vt:lpstr>
      <vt:lpstr>Tw Cen MT</vt:lpstr>
      <vt:lpstr>Goccia</vt:lpstr>
      <vt:lpstr>Presentazione standard di PowerPoint</vt:lpstr>
      <vt:lpstr>alla CASSA aderiscono 4 ORDINI PROFESSIONALI</vt:lpstr>
      <vt:lpstr>Organi  AMMINISTRATIVI E DI CONTROLLO epap (al 31/12/2024)</vt:lpstr>
      <vt:lpstr>Presentazione standard di PowerPoint</vt:lpstr>
      <vt:lpstr>Presentazione standard di PowerPoint</vt:lpstr>
      <vt:lpstr>Iscritti a dicembre 2023</vt:lpstr>
      <vt:lpstr>Reddito medio degli iscritti contribuenti  2024</vt:lpstr>
      <vt:lpstr>Presentazione standard di PowerPoint</vt:lpstr>
      <vt:lpstr>Cosa fa epap</vt:lpstr>
      <vt:lpstr>Presentazione standard di PowerPoint</vt:lpstr>
      <vt:lpstr>Convenzioni per gli iscritti</vt:lpstr>
      <vt:lpstr> Attivita’ professionale </vt:lpstr>
      <vt:lpstr> SALUTE </vt:lpstr>
      <vt:lpstr>adempimenti</vt:lpstr>
      <vt:lpstr> Chi deve iscriversi </vt:lpstr>
      <vt:lpstr> Quali sono i contributi da versare </vt:lpstr>
      <vt:lpstr>Presentazione standard di PowerPoint</vt:lpstr>
      <vt:lpstr>Frazionabilità dei soli contributi minimi</vt:lpstr>
      <vt:lpstr> Dichiarazione reddito professionale </vt:lpstr>
      <vt:lpstr> Quando segnalare la cessazione dell’attività professionale </vt:lpstr>
      <vt:lpstr>  Certificazione di regolarità contributiva  </vt:lpstr>
      <vt:lpstr> Fatturazione elettronica </vt:lpstr>
      <vt:lpstr>supercontribuzione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Modena e Reggio Emilia</dc:title>
  <dc:subject/>
  <dc:creator>Fabrizio</dc:creator>
  <cp:keywords/>
  <dc:description/>
  <cp:lastModifiedBy>Utente di Microsoft Office</cp:lastModifiedBy>
  <cp:revision>412</cp:revision>
  <dcterms:created xsi:type="dcterms:W3CDTF">2009-03-01T21:27:07Z</dcterms:created>
  <dcterms:modified xsi:type="dcterms:W3CDTF">2025-02-24T15:34:10Z</dcterms:modified>
  <cp:category/>
</cp:coreProperties>
</file>