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38"/>
  </p:notesMasterIdLst>
  <p:handoutMasterIdLst>
    <p:handoutMasterId r:id="rId39"/>
  </p:handoutMasterIdLst>
  <p:sldIdLst>
    <p:sldId id="256" r:id="rId2"/>
    <p:sldId id="259" r:id="rId3"/>
    <p:sldId id="260" r:id="rId4"/>
    <p:sldId id="263" r:id="rId5"/>
    <p:sldId id="3454" r:id="rId6"/>
    <p:sldId id="3858" r:id="rId7"/>
    <p:sldId id="3859" r:id="rId8"/>
    <p:sldId id="3860" r:id="rId9"/>
    <p:sldId id="3861" r:id="rId10"/>
    <p:sldId id="3857" r:id="rId11"/>
    <p:sldId id="3864" r:id="rId12"/>
    <p:sldId id="3865" r:id="rId13"/>
    <p:sldId id="3866" r:id="rId14"/>
    <p:sldId id="3867" r:id="rId15"/>
    <p:sldId id="3868" r:id="rId16"/>
    <p:sldId id="3869" r:id="rId17"/>
    <p:sldId id="3870" r:id="rId18"/>
    <p:sldId id="3872" r:id="rId19"/>
    <p:sldId id="3873" r:id="rId20"/>
    <p:sldId id="3891" r:id="rId21"/>
    <p:sldId id="3874" r:id="rId22"/>
    <p:sldId id="3875" r:id="rId23"/>
    <p:sldId id="3876" r:id="rId24"/>
    <p:sldId id="3877" r:id="rId25"/>
    <p:sldId id="3878" r:id="rId26"/>
    <p:sldId id="3879" r:id="rId27"/>
    <p:sldId id="3880" r:id="rId28"/>
    <p:sldId id="3881" r:id="rId29"/>
    <p:sldId id="3882" r:id="rId30"/>
    <p:sldId id="3883" r:id="rId31"/>
    <p:sldId id="3884" r:id="rId32"/>
    <p:sldId id="3885" r:id="rId33"/>
    <p:sldId id="3886" r:id="rId34"/>
    <p:sldId id="3887" r:id="rId35"/>
    <p:sldId id="3889" r:id="rId36"/>
    <p:sldId id="427" r:id="rId37"/>
  </p:sldIdLst>
  <p:sldSz cx="9144000" cy="6858000" type="screen4x3"/>
  <p:notesSz cx="7099300" cy="102346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92" d="100"/>
          <a:sy n="92" d="100"/>
        </p:scale>
        <p:origin x="605" y="106"/>
      </p:cViewPr>
      <p:guideLst>
        <p:guide orient="horz" pos="2160"/>
        <p:guide pos="2880"/>
      </p:guideLst>
    </p:cSldViewPr>
  </p:slideViewPr>
  <p:notesTextViewPr>
    <p:cViewPr>
      <p:scale>
        <a:sx n="1" d="1"/>
        <a:sy n="1" d="1"/>
      </p:scale>
      <p:origin x="0" y="0"/>
    </p:cViewPr>
  </p:notesTextViewPr>
  <p:sorterViewPr>
    <p:cViewPr>
      <p:scale>
        <a:sx n="100" d="100"/>
        <a:sy n="100" d="100"/>
      </p:scale>
      <p:origin x="0" y="-55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91AD0782-DBBE-4A0F-A83D-B69951D96A14}" type="datetimeFigureOut">
              <a:rPr lang="it-IT" smtClean="0"/>
              <a:t>05/05/2025</a:t>
            </a:fld>
            <a:endParaRPr lang="it-IT"/>
          </a:p>
        </p:txBody>
      </p:sp>
      <p:sp>
        <p:nvSpPr>
          <p:cNvPr id="4" name="Segnaposto piè di pagina 3"/>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3780451E-E34F-49C1-A7FC-1B200DE2E095}" type="slidenum">
              <a:rPr lang="it-IT" smtClean="0"/>
              <a:t>‹N›</a:t>
            </a:fld>
            <a:endParaRPr lang="it-IT"/>
          </a:p>
        </p:txBody>
      </p:sp>
    </p:spTree>
    <p:extLst>
      <p:ext uri="{BB962C8B-B14F-4D97-AF65-F5344CB8AC3E}">
        <p14:creationId xmlns:p14="http://schemas.microsoft.com/office/powerpoint/2010/main" val="28702289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it-IT"/>
          </a:p>
        </p:txBody>
      </p:sp>
      <p:sp>
        <p:nvSpPr>
          <p:cNvPr id="3" name="Segnaposto data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06C69C27-3069-45C4-97ED-4AD918B081AA}" type="datetimeFigureOut">
              <a:rPr lang="it-IT" smtClean="0"/>
              <a:t>05/05/2025</a:t>
            </a:fld>
            <a:endParaRPr lang="it-IT"/>
          </a:p>
        </p:txBody>
      </p:sp>
      <p:sp>
        <p:nvSpPr>
          <p:cNvPr id="4" name="Segnaposto immagine diapositiva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it-IT"/>
          </a:p>
        </p:txBody>
      </p:sp>
      <p:sp>
        <p:nvSpPr>
          <p:cNvPr id="5" name="Segnaposto note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it-IT"/>
          </a:p>
        </p:txBody>
      </p:sp>
      <p:sp>
        <p:nvSpPr>
          <p:cNvPr id="7" name="Segnaposto numero diapositiva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C2489060-9865-458F-91DE-F2BA6DD53BF0}" type="slidenum">
              <a:rPr lang="it-IT" smtClean="0"/>
              <a:t>‹N›</a:t>
            </a:fld>
            <a:endParaRPr lang="it-IT"/>
          </a:p>
        </p:txBody>
      </p:sp>
    </p:spTree>
    <p:extLst>
      <p:ext uri="{BB962C8B-B14F-4D97-AF65-F5344CB8AC3E}">
        <p14:creationId xmlns:p14="http://schemas.microsoft.com/office/powerpoint/2010/main" val="4192122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2489060-9865-458F-91DE-F2BA6DD53BF0}" type="slidenum">
              <a:rPr lang="it-IT" smtClean="0"/>
              <a:t>1</a:t>
            </a:fld>
            <a:endParaRPr lang="it-IT"/>
          </a:p>
        </p:txBody>
      </p:sp>
    </p:spTree>
    <p:extLst>
      <p:ext uri="{BB962C8B-B14F-4D97-AF65-F5344CB8AC3E}">
        <p14:creationId xmlns:p14="http://schemas.microsoft.com/office/powerpoint/2010/main" val="2039333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2489060-9865-458F-91DE-F2BA6DD53BF0}" type="slidenum">
              <a:rPr lang="it-IT" smtClean="0"/>
              <a:t>2</a:t>
            </a:fld>
            <a:endParaRPr lang="it-IT"/>
          </a:p>
        </p:txBody>
      </p:sp>
    </p:spTree>
    <p:extLst>
      <p:ext uri="{BB962C8B-B14F-4D97-AF65-F5344CB8AC3E}">
        <p14:creationId xmlns:p14="http://schemas.microsoft.com/office/powerpoint/2010/main" val="1967340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0" name="Segnaposto immagine diapositiva 1"/>
          <p:cNvSpPr>
            <a:spLocks noGrp="1" noRot="1" noChangeAspect="1" noTextEdit="1"/>
          </p:cNvSpPr>
          <p:nvPr>
            <p:ph type="sldImg"/>
          </p:nvPr>
        </p:nvSpPr>
        <p:spPr>
          <a:ln/>
        </p:spPr>
      </p:sp>
      <p:sp>
        <p:nvSpPr>
          <p:cNvPr id="636931"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Tree>
    <p:extLst>
      <p:ext uri="{BB962C8B-B14F-4D97-AF65-F5344CB8AC3E}">
        <p14:creationId xmlns:p14="http://schemas.microsoft.com/office/powerpoint/2010/main" val="957408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Rectangle 2"/>
          <p:cNvSpPr>
            <a:spLocks noGrp="1" noRot="1" noChangeAspect="1" noChangeArrowheads="1" noTextEdit="1"/>
          </p:cNvSpPr>
          <p:nvPr>
            <p:ph type="sldImg"/>
          </p:nvPr>
        </p:nvSpPr>
        <p:spPr>
          <a:ln/>
        </p:spPr>
      </p:sp>
      <p:sp>
        <p:nvSpPr>
          <p:cNvPr id="6389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Tree>
    <p:extLst>
      <p:ext uri="{BB962C8B-B14F-4D97-AF65-F5344CB8AC3E}">
        <p14:creationId xmlns:p14="http://schemas.microsoft.com/office/powerpoint/2010/main" val="723282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7746" name="Rectangle 2"/>
          <p:cNvSpPr>
            <a:spLocks noGrp="1" noRot="1" noChangeAspect="1" noChangeArrowheads="1" noTextEdit="1"/>
          </p:cNvSpPr>
          <p:nvPr>
            <p:ph type="sldImg"/>
          </p:nvPr>
        </p:nvSpPr>
        <p:spPr>
          <a:xfrm>
            <a:off x="911225" y="804863"/>
            <a:ext cx="5276850" cy="3959225"/>
          </a:xfrm>
          <a:ln/>
        </p:spPr>
      </p:sp>
      <p:sp>
        <p:nvSpPr>
          <p:cNvPr id="927747" name="Rectangle 3"/>
          <p:cNvSpPr>
            <a:spLocks noGrp="1" noChangeArrowheads="1"/>
          </p:cNvSpPr>
          <p:nvPr>
            <p:ph type="body" idx="1"/>
          </p:nvPr>
        </p:nvSpPr>
        <p:spPr>
          <a:xfrm>
            <a:off x="946685" y="5031377"/>
            <a:ext cx="5205932" cy="47678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a:p>
        </p:txBody>
      </p:sp>
    </p:spTree>
    <p:extLst>
      <p:ext uri="{BB962C8B-B14F-4D97-AF65-F5344CB8AC3E}">
        <p14:creationId xmlns:p14="http://schemas.microsoft.com/office/powerpoint/2010/main" val="2651696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6036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7395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2927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egnaposto numero diapositiva 1"/>
          <p:cNvSpPr txBox="1">
            <a:spLocks noGrp="1"/>
          </p:cNvSpPr>
          <p:nvPr userDrawn="1"/>
        </p:nvSpPr>
        <p:spPr bwMode="auto">
          <a:xfrm>
            <a:off x="7969028" y="6475003"/>
            <a:ext cx="865187" cy="320675"/>
          </a:xfrm>
          <a:prstGeom prst="rect">
            <a:avLst/>
          </a:prstGeom>
          <a:noFill/>
        </p:spPr>
        <p:txBody>
          <a:bodyPr lIns="0" tIns="0" rIns="0" bIns="0"/>
          <a:lstStyle>
            <a:defPPr>
              <a:defRPr lang="en-GB"/>
            </a:defPPr>
            <a:lvl1pPr algn="l" defTabSz="449263" rtl="0" eaLnBrk="0" fontAlgn="base" hangingPunct="0">
              <a:spcBef>
                <a:spcPct val="0"/>
              </a:spcBef>
              <a:spcAft>
                <a:spcPct val="0"/>
              </a:spcAft>
              <a:defRPr sz="2400" kern="1200">
                <a:solidFill>
                  <a:schemeClr val="bg1"/>
                </a:solidFill>
                <a:latin typeface="Times New Roman" pitchFamily="18" charset="0"/>
                <a:ea typeface="SimSun" pitchFamily="2" charset="-122"/>
                <a:cs typeface="+mn-cs"/>
              </a:defRPr>
            </a:lvl1pPr>
            <a:lvl2pPr marL="742950" indent="-285750" algn="l" defTabSz="449263" rtl="0" eaLnBrk="0" fontAlgn="base" hangingPunct="0">
              <a:spcBef>
                <a:spcPct val="0"/>
              </a:spcBef>
              <a:spcAft>
                <a:spcPct val="0"/>
              </a:spcAft>
              <a:defRPr sz="2400" kern="1200">
                <a:solidFill>
                  <a:schemeClr val="bg1"/>
                </a:solidFill>
                <a:latin typeface="Times New Roman" pitchFamily="18" charset="0"/>
                <a:ea typeface="SimSun" pitchFamily="2" charset="-122"/>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itchFamily="18" charset="0"/>
                <a:ea typeface="SimSun" pitchFamily="2" charset="-122"/>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itchFamily="18" charset="0"/>
                <a:ea typeface="SimSun" pitchFamily="2" charset="-122"/>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itchFamily="18" charset="0"/>
                <a:ea typeface="SimSun" pitchFamily="2" charset="-122"/>
                <a:cs typeface="+mn-cs"/>
              </a:defRPr>
            </a:lvl5pPr>
            <a:lvl6pPr marL="2286000" algn="l" defTabSz="914400" rtl="0" eaLnBrk="1" latinLnBrk="0" hangingPunct="1">
              <a:defRPr sz="2400" kern="1200">
                <a:solidFill>
                  <a:schemeClr val="bg1"/>
                </a:solidFill>
                <a:latin typeface="Times New Roman" pitchFamily="18" charset="0"/>
                <a:ea typeface="SimSun" pitchFamily="2" charset="-122"/>
                <a:cs typeface="+mn-cs"/>
              </a:defRPr>
            </a:lvl6pPr>
            <a:lvl7pPr marL="2743200" algn="l" defTabSz="914400" rtl="0" eaLnBrk="1" latinLnBrk="0" hangingPunct="1">
              <a:defRPr sz="2400" kern="1200">
                <a:solidFill>
                  <a:schemeClr val="bg1"/>
                </a:solidFill>
                <a:latin typeface="Times New Roman" pitchFamily="18" charset="0"/>
                <a:ea typeface="SimSun" pitchFamily="2" charset="-122"/>
                <a:cs typeface="+mn-cs"/>
              </a:defRPr>
            </a:lvl7pPr>
            <a:lvl8pPr marL="3200400" algn="l" defTabSz="914400" rtl="0" eaLnBrk="1" latinLnBrk="0" hangingPunct="1">
              <a:defRPr sz="2400" kern="1200">
                <a:solidFill>
                  <a:schemeClr val="bg1"/>
                </a:solidFill>
                <a:latin typeface="Times New Roman" pitchFamily="18" charset="0"/>
                <a:ea typeface="SimSun" pitchFamily="2" charset="-122"/>
                <a:cs typeface="+mn-cs"/>
              </a:defRPr>
            </a:lvl8pPr>
            <a:lvl9pPr marL="3657600" algn="l" defTabSz="914400" rtl="0" eaLnBrk="1" latinLnBrk="0" hangingPunct="1">
              <a:defRPr sz="2400" kern="1200">
                <a:solidFill>
                  <a:schemeClr val="bg1"/>
                </a:solidFill>
                <a:latin typeface="Times New Roman" pitchFamily="18" charset="0"/>
                <a:ea typeface="SimSun" pitchFamily="2" charset="-122"/>
                <a:cs typeface="+mn-cs"/>
              </a:defRPr>
            </a:lvl9pPr>
          </a:lstStyle>
          <a:p>
            <a:pPr algn="r">
              <a:lnSpc>
                <a:spcPct val="95000"/>
              </a:lnSpc>
              <a:buClr>
                <a:srgbClr val="000000"/>
              </a:buClr>
              <a:buSzPct val="45000"/>
              <a:buFont typeface="Symbol" pitchFamily="18" charset="2"/>
              <a:buNone/>
            </a:pPr>
            <a:fld id="{E7E42D68-834B-40F3-874D-A7459982C4C6}" type="slidenum">
              <a:rPr lang="en-GB" altLang="it-IT" sz="1300" b="1">
                <a:solidFill>
                  <a:srgbClr val="000000"/>
                </a:solidFill>
                <a:latin typeface="Arial" charset="0"/>
              </a:rPr>
              <a:pPr algn="r">
                <a:lnSpc>
                  <a:spcPct val="95000"/>
                </a:lnSpc>
                <a:buClr>
                  <a:srgbClr val="000000"/>
                </a:buClr>
                <a:buSzPct val="45000"/>
                <a:buFont typeface="Symbol" pitchFamily="18" charset="2"/>
                <a:buNone/>
              </a:pPr>
              <a:t>‹N›</a:t>
            </a:fld>
            <a:endParaRPr lang="en-GB" altLang="it-IT" sz="1300" b="1">
              <a:solidFill>
                <a:srgbClr val="000000"/>
              </a:solidFill>
              <a:latin typeface="Arial" charset="0"/>
            </a:endParaRPr>
          </a:p>
        </p:txBody>
      </p:sp>
      <p:sp>
        <p:nvSpPr>
          <p:cNvPr id="11" name="Rectangle 2"/>
          <p:cNvSpPr>
            <a:spLocks noChangeArrowheads="1"/>
          </p:cNvSpPr>
          <p:nvPr userDrawn="1"/>
        </p:nvSpPr>
        <p:spPr bwMode="auto">
          <a:xfrm flipV="1">
            <a:off x="1890019" y="6262532"/>
            <a:ext cx="7128792" cy="89154"/>
          </a:xfrm>
          <a:prstGeom prst="rect">
            <a:avLst/>
          </a:prstGeom>
          <a:gradFill rotWithShape="0">
            <a:gsLst>
              <a:gs pos="0">
                <a:srgbClr val="FFFFFF"/>
              </a:gs>
              <a:gs pos="100000">
                <a:srgbClr val="008000"/>
              </a:gs>
            </a:gsLst>
            <a:lin ang="10800000" scaled="1"/>
          </a:gradFill>
          <a:ln>
            <a:noFill/>
          </a:ln>
        </p:spPr>
        <p:txBody>
          <a:bodyPr wrap="none" anchor="ctr"/>
          <a:lstStyle>
            <a:defPPr>
              <a:defRPr lang="en-GB"/>
            </a:defPPr>
            <a:lvl1pPr algn="l" defTabSz="449263" rtl="0" eaLnBrk="0" fontAlgn="base" hangingPunct="0">
              <a:spcBef>
                <a:spcPct val="0"/>
              </a:spcBef>
              <a:spcAft>
                <a:spcPct val="0"/>
              </a:spcAft>
              <a:defRPr sz="2400" kern="1200">
                <a:solidFill>
                  <a:schemeClr val="bg1"/>
                </a:solidFill>
                <a:latin typeface="Times New Roman" pitchFamily="18" charset="0"/>
                <a:ea typeface="SimSun" pitchFamily="2" charset="-122"/>
                <a:cs typeface="+mn-cs"/>
              </a:defRPr>
            </a:lvl1pPr>
            <a:lvl2pPr marL="742950" indent="-285750" algn="l" defTabSz="449263" rtl="0" eaLnBrk="0" fontAlgn="base" hangingPunct="0">
              <a:spcBef>
                <a:spcPct val="0"/>
              </a:spcBef>
              <a:spcAft>
                <a:spcPct val="0"/>
              </a:spcAft>
              <a:defRPr sz="2400" kern="1200">
                <a:solidFill>
                  <a:schemeClr val="bg1"/>
                </a:solidFill>
                <a:latin typeface="Times New Roman" pitchFamily="18" charset="0"/>
                <a:ea typeface="SimSun" pitchFamily="2" charset="-122"/>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itchFamily="18" charset="0"/>
                <a:ea typeface="SimSun" pitchFamily="2" charset="-122"/>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itchFamily="18" charset="0"/>
                <a:ea typeface="SimSun" pitchFamily="2" charset="-122"/>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itchFamily="18" charset="0"/>
                <a:ea typeface="SimSun" pitchFamily="2" charset="-122"/>
                <a:cs typeface="+mn-cs"/>
              </a:defRPr>
            </a:lvl5pPr>
            <a:lvl6pPr marL="2286000" algn="l" defTabSz="914400" rtl="0" eaLnBrk="1" latinLnBrk="0" hangingPunct="1">
              <a:defRPr sz="2400" kern="1200">
                <a:solidFill>
                  <a:schemeClr val="bg1"/>
                </a:solidFill>
                <a:latin typeface="Times New Roman" pitchFamily="18" charset="0"/>
                <a:ea typeface="SimSun" pitchFamily="2" charset="-122"/>
                <a:cs typeface="+mn-cs"/>
              </a:defRPr>
            </a:lvl6pPr>
            <a:lvl7pPr marL="2743200" algn="l" defTabSz="914400" rtl="0" eaLnBrk="1" latinLnBrk="0" hangingPunct="1">
              <a:defRPr sz="2400" kern="1200">
                <a:solidFill>
                  <a:schemeClr val="bg1"/>
                </a:solidFill>
                <a:latin typeface="Times New Roman" pitchFamily="18" charset="0"/>
                <a:ea typeface="SimSun" pitchFamily="2" charset="-122"/>
                <a:cs typeface="+mn-cs"/>
              </a:defRPr>
            </a:lvl7pPr>
            <a:lvl8pPr marL="3200400" algn="l" defTabSz="914400" rtl="0" eaLnBrk="1" latinLnBrk="0" hangingPunct="1">
              <a:defRPr sz="2400" kern="1200">
                <a:solidFill>
                  <a:schemeClr val="bg1"/>
                </a:solidFill>
                <a:latin typeface="Times New Roman" pitchFamily="18" charset="0"/>
                <a:ea typeface="SimSun" pitchFamily="2" charset="-122"/>
                <a:cs typeface="+mn-cs"/>
              </a:defRPr>
            </a:lvl8pPr>
            <a:lvl9pPr marL="3657600" algn="l" defTabSz="914400" rtl="0" eaLnBrk="1" latinLnBrk="0" hangingPunct="1">
              <a:defRPr sz="2400" kern="1200">
                <a:solidFill>
                  <a:schemeClr val="bg1"/>
                </a:solidFill>
                <a:latin typeface="Times New Roman" pitchFamily="18" charset="0"/>
                <a:ea typeface="SimSun" pitchFamily="2" charset="-122"/>
                <a:cs typeface="+mn-cs"/>
              </a:defRPr>
            </a:lvl9pPr>
          </a:lstStyle>
          <a:p>
            <a:pPr eaLnBrk="1" hangingPunct="1">
              <a:buClr>
                <a:srgbClr val="000000"/>
              </a:buClr>
              <a:buSzPct val="100000"/>
              <a:buFont typeface="Times New Roman" pitchFamily="16" charset="0"/>
              <a:buNone/>
              <a:defRPr/>
            </a:pPr>
            <a:endParaRPr lang="it-IT" altLang="it-IT"/>
          </a:p>
        </p:txBody>
      </p:sp>
      <p:sp>
        <p:nvSpPr>
          <p:cNvPr id="12" name="Rettangolo 11"/>
          <p:cNvSpPr>
            <a:spLocks noChangeArrowheads="1"/>
          </p:cNvSpPr>
          <p:nvPr userDrawn="1"/>
        </p:nvSpPr>
        <p:spPr bwMode="auto">
          <a:xfrm>
            <a:off x="2101628" y="6475003"/>
            <a:ext cx="6372225" cy="230832"/>
          </a:xfrm>
          <a:prstGeom prst="rect">
            <a:avLst/>
          </a:prstGeom>
          <a:noFill/>
          <a:ln>
            <a:noFill/>
          </a:ln>
        </p:spPr>
        <p:txBody>
          <a:bodyPr>
            <a:spAutoFit/>
          </a:bodyPr>
          <a:lstStyle>
            <a:defPPr>
              <a:defRPr lang="en-GB"/>
            </a:defPPr>
            <a:lvl1pPr algn="l" defTabSz="449263" rtl="0" eaLnBrk="0" fontAlgn="base" hangingPunct="0">
              <a:spcBef>
                <a:spcPct val="0"/>
              </a:spcBef>
              <a:spcAft>
                <a:spcPct val="0"/>
              </a:spcAft>
              <a:defRPr sz="2400" kern="1200">
                <a:solidFill>
                  <a:schemeClr val="bg1"/>
                </a:solidFill>
                <a:latin typeface="Times New Roman" pitchFamily="18" charset="0"/>
                <a:ea typeface="SimSun" pitchFamily="2" charset="-122"/>
                <a:cs typeface="+mn-cs"/>
              </a:defRPr>
            </a:lvl1pPr>
            <a:lvl2pPr marL="742950" indent="-285750" algn="l" defTabSz="449263" rtl="0" eaLnBrk="0" fontAlgn="base" hangingPunct="0">
              <a:spcBef>
                <a:spcPct val="0"/>
              </a:spcBef>
              <a:spcAft>
                <a:spcPct val="0"/>
              </a:spcAft>
              <a:defRPr sz="2400" kern="1200">
                <a:solidFill>
                  <a:schemeClr val="bg1"/>
                </a:solidFill>
                <a:latin typeface="Times New Roman" pitchFamily="18" charset="0"/>
                <a:ea typeface="SimSun" pitchFamily="2" charset="-122"/>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itchFamily="18" charset="0"/>
                <a:ea typeface="SimSun" pitchFamily="2" charset="-122"/>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itchFamily="18" charset="0"/>
                <a:ea typeface="SimSun" pitchFamily="2" charset="-122"/>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itchFamily="18" charset="0"/>
                <a:ea typeface="SimSun" pitchFamily="2" charset="-122"/>
                <a:cs typeface="+mn-cs"/>
              </a:defRPr>
            </a:lvl5pPr>
            <a:lvl6pPr marL="2286000" algn="l" defTabSz="914400" rtl="0" eaLnBrk="1" latinLnBrk="0" hangingPunct="1">
              <a:defRPr sz="2400" kern="1200">
                <a:solidFill>
                  <a:schemeClr val="bg1"/>
                </a:solidFill>
                <a:latin typeface="Times New Roman" pitchFamily="18" charset="0"/>
                <a:ea typeface="SimSun" pitchFamily="2" charset="-122"/>
                <a:cs typeface="+mn-cs"/>
              </a:defRPr>
            </a:lvl6pPr>
            <a:lvl7pPr marL="2743200" algn="l" defTabSz="914400" rtl="0" eaLnBrk="1" latinLnBrk="0" hangingPunct="1">
              <a:defRPr sz="2400" kern="1200">
                <a:solidFill>
                  <a:schemeClr val="bg1"/>
                </a:solidFill>
                <a:latin typeface="Times New Roman" pitchFamily="18" charset="0"/>
                <a:ea typeface="SimSun" pitchFamily="2" charset="-122"/>
                <a:cs typeface="+mn-cs"/>
              </a:defRPr>
            </a:lvl7pPr>
            <a:lvl8pPr marL="3200400" algn="l" defTabSz="914400" rtl="0" eaLnBrk="1" latinLnBrk="0" hangingPunct="1">
              <a:defRPr sz="2400" kern="1200">
                <a:solidFill>
                  <a:schemeClr val="bg1"/>
                </a:solidFill>
                <a:latin typeface="Times New Roman" pitchFamily="18" charset="0"/>
                <a:ea typeface="SimSun" pitchFamily="2" charset="-122"/>
                <a:cs typeface="+mn-cs"/>
              </a:defRPr>
            </a:lvl8pPr>
            <a:lvl9pPr marL="3657600" algn="l" defTabSz="914400" rtl="0" eaLnBrk="1" latinLnBrk="0" hangingPunct="1">
              <a:defRPr sz="2400" kern="1200">
                <a:solidFill>
                  <a:schemeClr val="bg1"/>
                </a:solidFill>
                <a:latin typeface="Times New Roman" pitchFamily="18" charset="0"/>
                <a:ea typeface="SimSun" pitchFamily="2" charset="-122"/>
                <a:cs typeface="+mn-cs"/>
              </a:defRPr>
            </a:lvl9pPr>
          </a:lstStyle>
          <a:p>
            <a:pPr eaLnBrk="1" hangingPunct="1">
              <a:buClr>
                <a:srgbClr val="000000"/>
              </a:buClr>
              <a:buSzPct val="100000"/>
              <a:buFont typeface="Times New Roman" pitchFamily="16" charset="0"/>
              <a:buNone/>
              <a:defRPr/>
            </a:pPr>
            <a:r>
              <a:rPr lang="it-IT" altLang="it-IT" sz="900" dirty="0">
                <a:solidFill>
                  <a:schemeClr val="tx1"/>
                </a:solidFill>
                <a:latin typeface="Arial" pitchFamily="34" charset="0"/>
                <a:cs typeface="Times New Roman" pitchFamily="18" charset="0"/>
              </a:rPr>
              <a:t>Piano Monitoraggio Ambientale» – maggio 2025 - UNIMORE                                                                 </a:t>
            </a:r>
            <a:r>
              <a:rPr lang="it-IT" altLang="it-IT" sz="700" i="1" dirty="0">
                <a:solidFill>
                  <a:schemeClr val="tx1"/>
                </a:solidFill>
                <a:latin typeface="Arial" pitchFamily="34" charset="0"/>
                <a:cs typeface="Times New Roman" pitchFamily="18" charset="0"/>
              </a:rPr>
              <a:t>Riproduzione riservata</a:t>
            </a:r>
            <a:endParaRPr lang="it-IT" altLang="it-IT" sz="800" dirty="0">
              <a:solidFill>
                <a:schemeClr val="tx1"/>
              </a:solidFill>
            </a:endParaRPr>
          </a:p>
        </p:txBody>
      </p:sp>
      <p:pic>
        <p:nvPicPr>
          <p:cNvPr id="13" name="Immagine 12" descr="logo_ecoricerche"/>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79933" y="6065539"/>
            <a:ext cx="1655763"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4382864"/>
      </p:ext>
    </p:extLst>
  </p:cSld>
  <p:clrMap bg1="lt1" tx1="dk1" bg2="lt2" tx2="dk2" accent1="accent1" accent2="accent2" accent3="accent3" accent4="accent4" accent5="accent5" accent6="accent6" hlink="hlink" folHlink="folHlink"/>
  <p:sldLayoutIdLst>
    <p:sldLayoutId id="2147483663" r:id="rId1"/>
    <p:sldLayoutId id="2147483668" r:id="rId2"/>
    <p:sldLayoutId id="2147483669"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50471"/>
            <a:ext cx="9144000"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tangolo 6"/>
          <p:cNvSpPr/>
          <p:nvPr/>
        </p:nvSpPr>
        <p:spPr>
          <a:xfrm>
            <a:off x="7441708" y="1196752"/>
            <a:ext cx="442660"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Picture 2" descr="laboratorio analis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888" y="3212976"/>
            <a:ext cx="3312368" cy="11885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Picture 2" descr="https://encrypted-tbn3.gstatic.com/images?q=tbn:ANd9GcTI4u3QTA3xOzRDdumAdWlBW5ZzB0p6hoFZYQN6cLLsktiuhLOC0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3271" y="3140968"/>
            <a:ext cx="1493185" cy="1294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6"/>
          <p:cNvSpPr>
            <a:spLocks noChangeArrowheads="1"/>
          </p:cNvSpPr>
          <p:nvPr/>
        </p:nvSpPr>
        <p:spPr bwMode="auto">
          <a:xfrm>
            <a:off x="338740" y="1772816"/>
            <a:ext cx="8208962" cy="1448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SimSun"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SimSun"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SimSun"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SimSun"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SimSun" pitchFamily="2"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SimSun" pitchFamily="2"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SimSun" pitchFamily="2"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SimSun" pitchFamily="2"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SimSun" pitchFamily="2" charset="-122"/>
              </a:defRPr>
            </a:lvl9pPr>
          </a:lstStyle>
          <a:p>
            <a:pPr algn="ctr" eaLnBrk="1" hangingPunct="1">
              <a:buSzPct val="100000"/>
            </a:pPr>
            <a:r>
              <a:rPr lang="it-IT" altLang="it-IT" sz="4400" b="1" dirty="0">
                <a:solidFill>
                  <a:srgbClr val="C00000"/>
                </a:solidFill>
                <a:latin typeface="Arial" charset="0"/>
              </a:rPr>
              <a:t>Linea Guida PMA per opere soggette a procedura di VIA</a:t>
            </a:r>
          </a:p>
        </p:txBody>
      </p:sp>
      <p:sp>
        <p:nvSpPr>
          <p:cNvPr id="15" name="Rettangolo 3"/>
          <p:cNvSpPr>
            <a:spLocks noChangeArrowheads="1"/>
          </p:cNvSpPr>
          <p:nvPr/>
        </p:nvSpPr>
        <p:spPr bwMode="auto">
          <a:xfrm>
            <a:off x="0" y="4738949"/>
            <a:ext cx="39604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buSzPct val="100000"/>
            </a:pPr>
            <a:r>
              <a:rPr lang="it-IT" altLang="it-IT" sz="2000" b="1" i="1" dirty="0">
                <a:solidFill>
                  <a:srgbClr val="191966"/>
                </a:solidFill>
                <a:latin typeface="Arial" panose="020B0604020202020204" pitchFamily="34" charset="0"/>
              </a:rPr>
              <a:t>ISPRA</a:t>
            </a:r>
            <a:endParaRPr lang="it-IT" altLang="it-IT" sz="1800" b="1" i="1" dirty="0">
              <a:solidFill>
                <a:srgbClr val="191966"/>
              </a:solidFill>
              <a:latin typeface="Arial" panose="020B0604020202020204" pitchFamily="34" charset="0"/>
            </a:endParaRPr>
          </a:p>
        </p:txBody>
      </p:sp>
      <p:pic>
        <p:nvPicPr>
          <p:cNvPr id="16" name="Immagin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34446"/>
            <a:ext cx="9144000"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6" descr="logo_ecoricerch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932" y="328386"/>
            <a:ext cx="3129948" cy="1012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8740" y="3212976"/>
            <a:ext cx="2935290" cy="11885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sellaDiTesto 2">
            <a:extLst>
              <a:ext uri="{FF2B5EF4-FFF2-40B4-BE49-F238E27FC236}">
                <a16:creationId xmlns:a16="http://schemas.microsoft.com/office/drawing/2014/main" id="{7445EAF6-6821-DDAD-1BD3-E42A1A147C7D}"/>
              </a:ext>
            </a:extLst>
          </p:cNvPr>
          <p:cNvSpPr txBox="1"/>
          <p:nvPr/>
        </p:nvSpPr>
        <p:spPr>
          <a:xfrm>
            <a:off x="3960440" y="5184498"/>
            <a:ext cx="5184431" cy="369332"/>
          </a:xfrm>
          <a:prstGeom prst="rect">
            <a:avLst/>
          </a:prstGeom>
          <a:noFill/>
        </p:spPr>
        <p:txBody>
          <a:bodyPr wrap="square">
            <a:spAutoFit/>
          </a:bodyPr>
          <a:lstStyle/>
          <a:p>
            <a:pPr algn="ctr" eaLnBrk="1" hangingPunct="1">
              <a:buSzPct val="100000"/>
            </a:pPr>
            <a:r>
              <a:rPr lang="it-IT" altLang="it-IT" sz="1800" b="1" i="1" dirty="0">
                <a:solidFill>
                  <a:srgbClr val="008000"/>
                </a:solidFill>
                <a:latin typeface="Arial" charset="0"/>
              </a:rPr>
              <a:t>UNIMORE- 09 Maggio 2025</a:t>
            </a:r>
          </a:p>
        </p:txBody>
      </p:sp>
    </p:spTree>
    <p:extLst>
      <p:ext uri="{BB962C8B-B14F-4D97-AF65-F5344CB8AC3E}">
        <p14:creationId xmlns:p14="http://schemas.microsoft.com/office/powerpoint/2010/main" val="3293185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F8467D2E-5EE2-E799-AF63-034C9F6AA3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548680"/>
            <a:ext cx="5574983" cy="5256584"/>
          </a:xfrm>
          <a:prstGeom prst="rect">
            <a:avLst/>
          </a:prstGeom>
        </p:spPr>
      </p:pic>
    </p:spTree>
    <p:extLst>
      <p:ext uri="{BB962C8B-B14F-4D97-AF65-F5344CB8AC3E}">
        <p14:creationId xmlns:p14="http://schemas.microsoft.com/office/powerpoint/2010/main" val="2447003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A7190-EA84-4F5A-B035-3D635648760C}"/>
            </a:ext>
          </a:extLst>
        </p:cNvPr>
        <p:cNvGrpSpPr/>
        <p:nvPr/>
      </p:nvGrpSpPr>
      <p:grpSpPr>
        <a:xfrm>
          <a:off x="0" y="0"/>
          <a:ext cx="0" cy="0"/>
          <a:chOff x="0" y="0"/>
          <a:chExt cx="0" cy="0"/>
        </a:xfrm>
      </p:grpSpPr>
      <p:sp>
        <p:nvSpPr>
          <p:cNvPr id="4" name="CasellaDiTesto 3">
            <a:extLst>
              <a:ext uri="{FF2B5EF4-FFF2-40B4-BE49-F238E27FC236}">
                <a16:creationId xmlns:a16="http://schemas.microsoft.com/office/drawing/2014/main" id="{935F13ED-F7BA-38DC-996A-75A68F1FE34A}"/>
              </a:ext>
            </a:extLst>
          </p:cNvPr>
          <p:cNvSpPr txBox="1"/>
          <p:nvPr/>
        </p:nvSpPr>
        <p:spPr>
          <a:xfrm>
            <a:off x="611560" y="1166842"/>
            <a:ext cx="7560840" cy="4801314"/>
          </a:xfrm>
          <a:prstGeom prst="rect">
            <a:avLst/>
          </a:prstGeom>
          <a:noFill/>
        </p:spPr>
        <p:txBody>
          <a:bodyPr wrap="square">
            <a:spAutoFit/>
          </a:bodyPr>
          <a:lstStyle/>
          <a:p>
            <a:pPr algn="just"/>
            <a:r>
              <a:rPr lang="it-IT" b="1" dirty="0">
                <a:latin typeface="Arial" panose="020B0604020202020204" pitchFamily="34" charset="0"/>
                <a:cs typeface="Arial" panose="020B0604020202020204" pitchFamily="34" charset="0"/>
              </a:rPr>
              <a:t>Ciascuna componente/fattore che risulta impattare l’ambiente in maniera significativa in relazione al SIA dell’opera, deve riportare in maniera chiara e oggettiva:</a:t>
            </a:r>
          </a:p>
          <a:p>
            <a:pPr marL="342900" indent="-342900" algn="just">
              <a:buAutoNum type="arabicParenR"/>
            </a:pPr>
            <a:r>
              <a:rPr lang="it-IT" b="1" dirty="0">
                <a:latin typeface="Arial" panose="020B0604020202020204" pitchFamily="34" charset="0"/>
                <a:cs typeface="Arial" panose="020B0604020202020204" pitchFamily="34" charset="0"/>
              </a:rPr>
              <a:t>Obiettivi specifici del monitoraggio</a:t>
            </a:r>
          </a:p>
          <a:p>
            <a:pPr marL="342900" indent="-342900" algn="just">
              <a:buAutoNum type="arabicParenR"/>
            </a:pPr>
            <a:endParaRPr lang="it-IT" b="1" dirty="0">
              <a:latin typeface="Arial" panose="020B0604020202020204" pitchFamily="34" charset="0"/>
              <a:cs typeface="Arial" panose="020B0604020202020204" pitchFamily="34" charset="0"/>
            </a:endParaRPr>
          </a:p>
          <a:p>
            <a:pPr marL="342900" indent="-342900" algn="just">
              <a:buAutoNum type="arabicParenR"/>
            </a:pPr>
            <a:r>
              <a:rPr lang="it-IT" b="1" dirty="0">
                <a:latin typeface="Arial" panose="020B0604020202020204" pitchFamily="34" charset="0"/>
                <a:cs typeface="Arial" panose="020B0604020202020204" pitchFamily="34" charset="0"/>
              </a:rPr>
              <a:t>Localizzazione delle zone/punti di monitoraggio</a:t>
            </a:r>
          </a:p>
          <a:p>
            <a:pPr marL="342900" indent="-342900" algn="just">
              <a:buAutoNum type="arabicParenR"/>
            </a:pPr>
            <a:endParaRPr lang="it-IT" b="1" dirty="0">
              <a:latin typeface="Arial" panose="020B0604020202020204" pitchFamily="34" charset="0"/>
              <a:cs typeface="Arial" panose="020B0604020202020204" pitchFamily="34" charset="0"/>
            </a:endParaRPr>
          </a:p>
          <a:p>
            <a:pPr marL="342900" indent="-342900" algn="just">
              <a:buAutoNum type="arabicParenR"/>
            </a:pPr>
            <a:r>
              <a:rPr lang="it-IT" b="1" dirty="0">
                <a:latin typeface="Arial" panose="020B0604020202020204" pitchFamily="34" charset="0"/>
                <a:cs typeface="Arial" panose="020B0604020202020204" pitchFamily="34" charset="0"/>
              </a:rPr>
              <a:t>Parametri analitici</a:t>
            </a:r>
          </a:p>
          <a:p>
            <a:pPr marL="342900" indent="-342900" algn="just">
              <a:buAutoNum type="arabicParenR"/>
            </a:pPr>
            <a:endParaRPr lang="it-IT" b="1" dirty="0">
              <a:latin typeface="Arial" panose="020B0604020202020204" pitchFamily="34" charset="0"/>
              <a:cs typeface="Arial" panose="020B0604020202020204" pitchFamily="34" charset="0"/>
            </a:endParaRPr>
          </a:p>
          <a:p>
            <a:pPr marL="342900" indent="-342900" algn="just">
              <a:buAutoNum type="arabicParenR"/>
            </a:pPr>
            <a:r>
              <a:rPr lang="it-IT" b="1" dirty="0">
                <a:latin typeface="Arial" panose="020B0604020202020204" pitchFamily="34" charset="0"/>
                <a:cs typeface="Arial" panose="020B0604020202020204" pitchFamily="34" charset="0"/>
              </a:rPr>
              <a:t>Metodiche di riferimento</a:t>
            </a:r>
          </a:p>
          <a:p>
            <a:pPr marL="342900" indent="-342900" algn="just">
              <a:buAutoNum type="arabicParenR"/>
            </a:pPr>
            <a:endParaRPr lang="it-IT" b="1" dirty="0">
              <a:latin typeface="Arial" panose="020B0604020202020204" pitchFamily="34" charset="0"/>
              <a:cs typeface="Arial" panose="020B0604020202020204" pitchFamily="34" charset="0"/>
            </a:endParaRPr>
          </a:p>
          <a:p>
            <a:pPr marL="342900" indent="-342900" algn="just">
              <a:buAutoNum type="arabicParenR"/>
            </a:pPr>
            <a:r>
              <a:rPr lang="it-IT" b="1" dirty="0">
                <a:latin typeface="Arial" panose="020B0604020202020204" pitchFamily="34" charset="0"/>
                <a:cs typeface="Arial" panose="020B0604020202020204" pitchFamily="34" charset="0"/>
              </a:rPr>
              <a:t>Frequenza dei monitoraggi</a:t>
            </a:r>
          </a:p>
          <a:p>
            <a:pPr marL="342900" indent="-342900" algn="just">
              <a:buAutoNum type="arabicParenR"/>
            </a:pPr>
            <a:endParaRPr lang="it-IT" b="1" dirty="0">
              <a:latin typeface="Arial" panose="020B0604020202020204" pitchFamily="34" charset="0"/>
              <a:cs typeface="Arial" panose="020B0604020202020204" pitchFamily="34" charset="0"/>
            </a:endParaRPr>
          </a:p>
          <a:p>
            <a:pPr marL="342900" indent="-342900" algn="just">
              <a:buAutoNum type="arabicParenR"/>
            </a:pPr>
            <a:r>
              <a:rPr lang="it-IT" b="1" dirty="0">
                <a:latin typeface="Arial" panose="020B0604020202020204" pitchFamily="34" charset="0"/>
                <a:cs typeface="Arial" panose="020B0604020202020204" pitchFamily="34" charset="0"/>
              </a:rPr>
              <a:t>Valori e standard ambientali di riferimento</a:t>
            </a:r>
          </a:p>
          <a:p>
            <a:pPr algn="just"/>
            <a:endParaRPr lang="it-IT" b="1" dirty="0">
              <a:latin typeface="Arial" panose="020B0604020202020204" pitchFamily="34" charset="0"/>
              <a:cs typeface="Arial" panose="020B0604020202020204" pitchFamily="34" charset="0"/>
            </a:endParaRPr>
          </a:p>
          <a:p>
            <a:pPr algn="just"/>
            <a:endParaRPr lang="it-IT" b="1" dirty="0">
              <a:latin typeface="Arial" panose="020B0604020202020204" pitchFamily="34" charset="0"/>
              <a:cs typeface="Arial" panose="020B0604020202020204" pitchFamily="34" charset="0"/>
            </a:endParaRPr>
          </a:p>
          <a:p>
            <a:pPr marL="342900" indent="-342900" algn="just">
              <a:buAutoNum type="alphaLcParenR"/>
            </a:pPr>
            <a:endParaRPr lang="it-IT" sz="1800" b="1" dirty="0">
              <a:solidFill>
                <a:srgbClr val="FF0000"/>
              </a:solidFill>
              <a:latin typeface="Arial" panose="020B0604020202020204" pitchFamily="34" charset="0"/>
              <a:cs typeface="Arial" panose="020B0604020202020204" pitchFamily="34" charset="0"/>
            </a:endParaRPr>
          </a:p>
        </p:txBody>
      </p:sp>
      <p:sp>
        <p:nvSpPr>
          <p:cNvPr id="6" name="CasellaDiTesto 5">
            <a:extLst>
              <a:ext uri="{FF2B5EF4-FFF2-40B4-BE49-F238E27FC236}">
                <a16:creationId xmlns:a16="http://schemas.microsoft.com/office/drawing/2014/main" id="{BF43638C-2129-F138-B258-9946D51C9151}"/>
              </a:ext>
            </a:extLst>
          </p:cNvPr>
          <p:cNvSpPr txBox="1"/>
          <p:nvPr/>
        </p:nvSpPr>
        <p:spPr>
          <a:xfrm>
            <a:off x="611560" y="332656"/>
            <a:ext cx="7128792" cy="584775"/>
          </a:xfrm>
          <a:prstGeom prst="rect">
            <a:avLst/>
          </a:prstGeom>
          <a:noFill/>
        </p:spPr>
        <p:txBody>
          <a:bodyPr wrap="square">
            <a:spAutoFit/>
          </a:bodyPr>
          <a:lstStyle/>
          <a:p>
            <a:pPr eaLnBrk="1" hangingPunct="1">
              <a:spcBef>
                <a:spcPts val="500"/>
              </a:spcBef>
              <a:buSzPct val="75000"/>
            </a:pPr>
            <a:r>
              <a:rPr lang="it-IT" altLang="it-IT" sz="3200" b="1" i="1" dirty="0">
                <a:solidFill>
                  <a:srgbClr val="FF0000"/>
                </a:solidFill>
                <a:latin typeface="Arial" pitchFamily="34" charset="0"/>
                <a:cs typeface="Times New Roman" pitchFamily="18" charset="0"/>
              </a:rPr>
              <a:t>Componente Atmosfera nel PMA</a:t>
            </a:r>
          </a:p>
        </p:txBody>
      </p:sp>
    </p:spTree>
    <p:extLst>
      <p:ext uri="{BB962C8B-B14F-4D97-AF65-F5344CB8AC3E}">
        <p14:creationId xmlns:p14="http://schemas.microsoft.com/office/powerpoint/2010/main" val="1565713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4C7BAE-494F-ED17-FAD7-15EED6AC1D7B}"/>
            </a:ext>
          </a:extLst>
        </p:cNvPr>
        <p:cNvGrpSpPr/>
        <p:nvPr/>
      </p:nvGrpSpPr>
      <p:grpSpPr>
        <a:xfrm>
          <a:off x="0" y="0"/>
          <a:ext cx="0" cy="0"/>
          <a:chOff x="0" y="0"/>
          <a:chExt cx="0" cy="0"/>
        </a:xfrm>
      </p:grpSpPr>
      <p:sp>
        <p:nvSpPr>
          <p:cNvPr id="4" name="CasellaDiTesto 3">
            <a:extLst>
              <a:ext uri="{FF2B5EF4-FFF2-40B4-BE49-F238E27FC236}">
                <a16:creationId xmlns:a16="http://schemas.microsoft.com/office/drawing/2014/main" id="{3396CECB-C089-46C1-42AB-B58443A4D2D1}"/>
              </a:ext>
            </a:extLst>
          </p:cNvPr>
          <p:cNvSpPr txBox="1"/>
          <p:nvPr/>
        </p:nvSpPr>
        <p:spPr>
          <a:xfrm>
            <a:off x="611560" y="1166842"/>
            <a:ext cx="7560840" cy="5632311"/>
          </a:xfrm>
          <a:prstGeom prst="rect">
            <a:avLst/>
          </a:prstGeom>
          <a:noFill/>
        </p:spPr>
        <p:txBody>
          <a:bodyPr wrap="square">
            <a:spAutoFit/>
          </a:bodyPr>
          <a:lstStyle/>
          <a:p>
            <a:pPr algn="just"/>
            <a:r>
              <a:rPr lang="it-IT" b="1" dirty="0">
                <a:latin typeface="Arial" panose="020B0604020202020204" pitchFamily="34" charset="0"/>
                <a:cs typeface="Arial" panose="020B0604020202020204" pitchFamily="34" charset="0"/>
              </a:rPr>
              <a:t>Obiettivi del monitoraggio Atmosferico</a:t>
            </a:r>
          </a:p>
          <a:p>
            <a:pPr algn="just"/>
            <a:endParaRPr lang="it-IT" b="1" dirty="0">
              <a:solidFill>
                <a:srgbClr val="FF0000"/>
              </a:solidFill>
              <a:latin typeface="Arial" panose="020B0604020202020204" pitchFamily="34" charset="0"/>
              <a:cs typeface="Arial" panose="020B0604020202020204" pitchFamily="34" charset="0"/>
            </a:endParaRPr>
          </a:p>
          <a:p>
            <a:pPr algn="just"/>
            <a:r>
              <a:rPr lang="it-IT" b="1" dirty="0">
                <a:solidFill>
                  <a:srgbClr val="FF0000"/>
                </a:solidFill>
                <a:latin typeface="Arial" panose="020B0604020202020204" pitchFamily="34" charset="0"/>
                <a:cs typeface="Arial" panose="020B0604020202020204" pitchFamily="34" charset="0"/>
              </a:rPr>
              <a:t>Monitoraggi Ante-</a:t>
            </a:r>
            <a:r>
              <a:rPr lang="it-IT" b="1" dirty="0" err="1">
                <a:solidFill>
                  <a:srgbClr val="FF0000"/>
                </a:solidFill>
                <a:latin typeface="Arial" panose="020B0604020202020204" pitchFamily="34" charset="0"/>
                <a:cs typeface="Arial" panose="020B0604020202020204" pitchFamily="34" charset="0"/>
              </a:rPr>
              <a:t>Operam</a:t>
            </a:r>
            <a:r>
              <a:rPr lang="it-IT" b="1" dirty="0">
                <a:solidFill>
                  <a:srgbClr val="FF0000"/>
                </a:solidFill>
                <a:latin typeface="Arial" panose="020B0604020202020204" pitchFamily="34" charset="0"/>
                <a:cs typeface="Arial" panose="020B0604020202020204" pitchFamily="34" charset="0"/>
              </a:rPr>
              <a:t> (AO)</a:t>
            </a:r>
          </a:p>
          <a:p>
            <a:pPr algn="just"/>
            <a:r>
              <a:rPr lang="it-IT" b="1" dirty="0">
                <a:latin typeface="Arial" panose="020B0604020202020204" pitchFamily="34" charset="0"/>
                <a:cs typeface="Arial" panose="020B0604020202020204" pitchFamily="34" charset="0"/>
              </a:rPr>
              <a:t>Devono essere effettuate misurazione della qualità dell’aria atmosferica al suolo, o in alternativa, se disponibili, utilizzare dati di riferimento ottenibili da stazioni fisse di rilevamento atmosferico ufficiali presenti nelle vicinanze dell’opera, </a:t>
            </a:r>
            <a:r>
              <a:rPr lang="it-IT" b="1" dirty="0">
                <a:solidFill>
                  <a:srgbClr val="FF0000"/>
                </a:solidFill>
                <a:latin typeface="Arial" panose="020B0604020202020204" pitchFamily="34" charset="0"/>
                <a:cs typeface="Arial" panose="020B0604020202020204" pitchFamily="34" charset="0"/>
              </a:rPr>
              <a:t>prima dell’inizio delle attività connesse all’opera da eseguire.</a:t>
            </a:r>
          </a:p>
          <a:p>
            <a:pPr algn="just"/>
            <a:r>
              <a:rPr lang="it-IT" b="1" dirty="0">
                <a:latin typeface="Arial" panose="020B0604020202020204" pitchFamily="34" charset="0"/>
                <a:cs typeface="Arial" panose="020B0604020202020204" pitchFamily="34" charset="0"/>
              </a:rPr>
              <a:t>2) Tali misure, informazioni, dati statistici costituiscono il </a:t>
            </a:r>
            <a:r>
              <a:rPr lang="it-IT" b="1" dirty="0" err="1">
                <a:latin typeface="Arial" panose="020B0604020202020204" pitchFamily="34" charset="0"/>
                <a:cs typeface="Arial" panose="020B0604020202020204" pitchFamily="34" charset="0"/>
              </a:rPr>
              <a:t>cosidetto</a:t>
            </a:r>
            <a:r>
              <a:rPr lang="it-IT" b="1" dirty="0">
                <a:latin typeface="Arial" panose="020B0604020202020204" pitchFamily="34" charset="0"/>
                <a:cs typeface="Arial" panose="020B0604020202020204" pitchFamily="34" charset="0"/>
              </a:rPr>
              <a:t> «bianco» cui fare riferimento per andare, poi, a confrontare le misurazioni degli stessi parametri, nello stesso punto, con le stesse metodiche, durante le fasi successive dello sviluppo dell’opera </a:t>
            </a:r>
            <a:r>
              <a:rPr lang="it-IT" b="1" dirty="0">
                <a:solidFill>
                  <a:srgbClr val="FF0000"/>
                </a:solidFill>
                <a:latin typeface="Arial" panose="020B0604020202020204" pitchFamily="34" charset="0"/>
                <a:cs typeface="Arial" panose="020B0604020202020204" pitchFamily="34" charset="0"/>
              </a:rPr>
              <a:t>(Sono misure uniche, irripetibili)</a:t>
            </a:r>
          </a:p>
          <a:p>
            <a:pPr algn="just"/>
            <a:r>
              <a:rPr lang="it-IT" b="1" dirty="0">
                <a:latin typeface="Arial" panose="020B0604020202020204" pitchFamily="34" charset="0"/>
                <a:cs typeface="Arial" panose="020B0604020202020204" pitchFamily="34" charset="0"/>
              </a:rPr>
              <a:t>3) Oltre ai parametri chimici di qualità dell’aria, dovranno contestualmente essere monitorati </a:t>
            </a:r>
            <a:r>
              <a:rPr lang="it-IT" b="1" dirty="0">
                <a:solidFill>
                  <a:srgbClr val="FF0000"/>
                </a:solidFill>
                <a:latin typeface="Arial" panose="020B0604020202020204" pitchFamily="34" charset="0"/>
                <a:cs typeface="Arial" panose="020B0604020202020204" pitchFamily="34" charset="0"/>
              </a:rPr>
              <a:t>i dati metereologici </a:t>
            </a:r>
            <a:r>
              <a:rPr lang="it-IT" b="1" dirty="0">
                <a:latin typeface="Arial" panose="020B0604020202020204" pitchFamily="34" charset="0"/>
                <a:cs typeface="Arial" panose="020B0604020202020204" pitchFamily="34" charset="0"/>
              </a:rPr>
              <a:t>( Piovosità, direzione e intensità del vento durante le misure), per verificare l’influenza degli stessi sulla diffusione degli  inquinanti oggetto di controllo</a:t>
            </a:r>
          </a:p>
          <a:p>
            <a:pPr algn="just"/>
            <a:endParaRPr lang="it-IT" b="1" dirty="0">
              <a:latin typeface="Arial" panose="020B0604020202020204" pitchFamily="34" charset="0"/>
              <a:cs typeface="Arial" panose="020B0604020202020204" pitchFamily="34" charset="0"/>
            </a:endParaRPr>
          </a:p>
          <a:p>
            <a:pPr marL="342900" indent="-342900" algn="just">
              <a:buAutoNum type="alphaLcParenR"/>
            </a:pPr>
            <a:endParaRPr lang="it-IT" sz="1800" b="1" dirty="0">
              <a:solidFill>
                <a:srgbClr val="FF0000"/>
              </a:solidFill>
              <a:latin typeface="Arial" panose="020B0604020202020204" pitchFamily="34" charset="0"/>
              <a:cs typeface="Arial" panose="020B0604020202020204" pitchFamily="34" charset="0"/>
            </a:endParaRPr>
          </a:p>
        </p:txBody>
      </p:sp>
      <p:sp>
        <p:nvSpPr>
          <p:cNvPr id="6" name="CasellaDiTesto 5">
            <a:extLst>
              <a:ext uri="{FF2B5EF4-FFF2-40B4-BE49-F238E27FC236}">
                <a16:creationId xmlns:a16="http://schemas.microsoft.com/office/drawing/2014/main" id="{F1F431F2-F0E2-EC14-23E0-42FE917AEC31}"/>
              </a:ext>
            </a:extLst>
          </p:cNvPr>
          <p:cNvSpPr txBox="1"/>
          <p:nvPr/>
        </p:nvSpPr>
        <p:spPr>
          <a:xfrm>
            <a:off x="611560" y="332656"/>
            <a:ext cx="7128792" cy="584775"/>
          </a:xfrm>
          <a:prstGeom prst="rect">
            <a:avLst/>
          </a:prstGeom>
          <a:noFill/>
        </p:spPr>
        <p:txBody>
          <a:bodyPr wrap="square">
            <a:spAutoFit/>
          </a:bodyPr>
          <a:lstStyle/>
          <a:p>
            <a:pPr eaLnBrk="1" hangingPunct="1">
              <a:spcBef>
                <a:spcPts val="500"/>
              </a:spcBef>
              <a:buSzPct val="75000"/>
            </a:pPr>
            <a:r>
              <a:rPr lang="it-IT" altLang="it-IT" sz="3200" b="1" i="1" dirty="0">
                <a:solidFill>
                  <a:srgbClr val="FF0000"/>
                </a:solidFill>
                <a:latin typeface="Arial" pitchFamily="34" charset="0"/>
                <a:cs typeface="Times New Roman" pitchFamily="18" charset="0"/>
              </a:rPr>
              <a:t>Componente Atmosfera nel PMA</a:t>
            </a:r>
          </a:p>
        </p:txBody>
      </p:sp>
    </p:spTree>
    <p:extLst>
      <p:ext uri="{BB962C8B-B14F-4D97-AF65-F5344CB8AC3E}">
        <p14:creationId xmlns:p14="http://schemas.microsoft.com/office/powerpoint/2010/main" val="2750894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A1592-E40A-84C0-F0CC-3CBF5CD00C17}"/>
            </a:ext>
          </a:extLst>
        </p:cNvPr>
        <p:cNvGrpSpPr/>
        <p:nvPr/>
      </p:nvGrpSpPr>
      <p:grpSpPr>
        <a:xfrm>
          <a:off x="0" y="0"/>
          <a:ext cx="0" cy="0"/>
          <a:chOff x="0" y="0"/>
          <a:chExt cx="0" cy="0"/>
        </a:xfrm>
      </p:grpSpPr>
      <p:sp>
        <p:nvSpPr>
          <p:cNvPr id="4" name="CasellaDiTesto 3">
            <a:extLst>
              <a:ext uri="{FF2B5EF4-FFF2-40B4-BE49-F238E27FC236}">
                <a16:creationId xmlns:a16="http://schemas.microsoft.com/office/drawing/2014/main" id="{312DF987-C025-6D0B-1BD1-87B06A3C3762}"/>
              </a:ext>
            </a:extLst>
          </p:cNvPr>
          <p:cNvSpPr txBox="1"/>
          <p:nvPr/>
        </p:nvSpPr>
        <p:spPr>
          <a:xfrm>
            <a:off x="585740" y="1196752"/>
            <a:ext cx="7560840" cy="5632311"/>
          </a:xfrm>
          <a:prstGeom prst="rect">
            <a:avLst/>
          </a:prstGeom>
          <a:noFill/>
        </p:spPr>
        <p:txBody>
          <a:bodyPr wrap="square">
            <a:spAutoFit/>
          </a:bodyPr>
          <a:lstStyle/>
          <a:p>
            <a:pPr algn="just"/>
            <a:r>
              <a:rPr lang="it-IT" b="1" dirty="0">
                <a:latin typeface="Arial" panose="020B0604020202020204" pitchFamily="34" charset="0"/>
                <a:cs typeface="Arial" panose="020B0604020202020204" pitchFamily="34" charset="0"/>
              </a:rPr>
              <a:t>Obiettivi del monitoraggio Atmosferico</a:t>
            </a:r>
          </a:p>
          <a:p>
            <a:pPr algn="just"/>
            <a:r>
              <a:rPr lang="it-IT" b="1" dirty="0">
                <a:solidFill>
                  <a:srgbClr val="FF0000"/>
                </a:solidFill>
                <a:latin typeface="Arial" panose="020B0604020202020204" pitchFamily="34" charset="0"/>
                <a:cs typeface="Arial" panose="020B0604020202020204" pitchFamily="34" charset="0"/>
              </a:rPr>
              <a:t>Monitoraggi Corso in Opera (CO)</a:t>
            </a:r>
          </a:p>
          <a:p>
            <a:pPr algn="just"/>
            <a:r>
              <a:rPr lang="it-IT" b="1" dirty="0">
                <a:latin typeface="Arial" panose="020B0604020202020204" pitchFamily="34" charset="0"/>
                <a:cs typeface="Arial" panose="020B0604020202020204" pitchFamily="34" charset="0"/>
              </a:rPr>
              <a:t>Le misure in queste fase devono essere sempre contestualizzate con la cantierizzazione delle attività più impattanti dell’opera. Il Piano dei controlli viene pertanto definito in base a un </a:t>
            </a:r>
            <a:r>
              <a:rPr lang="it-IT" b="1" dirty="0">
                <a:solidFill>
                  <a:srgbClr val="FF0000"/>
                </a:solidFill>
                <a:latin typeface="Arial" panose="020B0604020202020204" pitchFamily="34" charset="0"/>
                <a:cs typeface="Arial" panose="020B0604020202020204" pitchFamily="34" charset="0"/>
              </a:rPr>
              <a:t>Cronoprogramma dei Lavori</a:t>
            </a:r>
            <a:r>
              <a:rPr lang="it-IT" b="1" dirty="0">
                <a:latin typeface="Arial" panose="020B0604020202020204" pitchFamily="34" charset="0"/>
                <a:cs typeface="Arial" panose="020B0604020202020204" pitchFamily="34" charset="0"/>
              </a:rPr>
              <a:t>, già definito in fase di Progettazione. </a:t>
            </a:r>
          </a:p>
          <a:p>
            <a:pPr algn="just"/>
            <a:r>
              <a:rPr lang="it-IT" b="1" dirty="0">
                <a:latin typeface="Arial" panose="020B0604020202020204" pitchFamily="34" charset="0"/>
                <a:cs typeface="Arial" panose="020B0604020202020204" pitchFamily="34" charset="0"/>
              </a:rPr>
              <a:t>Devono essere effettuate misurazione della qualità dell’aria atmosferica al suolo, quelli tipici della </a:t>
            </a:r>
            <a:r>
              <a:rPr lang="it-IT" b="1" dirty="0">
                <a:solidFill>
                  <a:srgbClr val="FF0000"/>
                </a:solidFill>
                <a:latin typeface="Arial" panose="020B0604020202020204" pitchFamily="34" charset="0"/>
                <a:cs typeface="Arial" panose="020B0604020202020204" pitchFamily="34" charset="0"/>
              </a:rPr>
              <a:t>specifica fase di attività svolta </a:t>
            </a:r>
            <a:r>
              <a:rPr lang="it-IT" b="1" dirty="0">
                <a:latin typeface="Arial" panose="020B0604020202020204" pitchFamily="34" charset="0"/>
                <a:cs typeface="Arial" panose="020B0604020202020204" pitchFamily="34" charset="0"/>
              </a:rPr>
              <a:t>(Polveri, sostanze chimiche, gas scarico, ecc. ecc.) come previsto dal PMA.</a:t>
            </a:r>
          </a:p>
          <a:p>
            <a:pPr algn="just"/>
            <a:r>
              <a:rPr lang="it-IT" b="1" dirty="0">
                <a:latin typeface="Arial" panose="020B0604020202020204" pitchFamily="34" charset="0"/>
                <a:cs typeface="Arial" panose="020B0604020202020204" pitchFamily="34" charset="0"/>
              </a:rPr>
              <a:t>I risultati delle misure saranno confrontati con il «Bianco» ottenuto durante le prove effettuate in AO, con i «Limiti di soglia» e con i «Limiti Ambientali» stabiliti per ogni oggetto di controllo nel SIA. </a:t>
            </a:r>
          </a:p>
          <a:p>
            <a:pPr algn="just"/>
            <a:r>
              <a:rPr lang="it-IT" b="1" dirty="0">
                <a:latin typeface="Arial" panose="020B0604020202020204" pitchFamily="34" charset="0"/>
                <a:cs typeface="Arial" panose="020B0604020202020204" pitchFamily="34" charset="0"/>
              </a:rPr>
              <a:t>Oltre ai parametri chimici di qualità dell’aria, dovranno contestualmente essere monitorati </a:t>
            </a:r>
            <a:r>
              <a:rPr lang="it-IT" b="1" dirty="0">
                <a:solidFill>
                  <a:srgbClr val="FF0000"/>
                </a:solidFill>
                <a:latin typeface="Arial" panose="020B0604020202020204" pitchFamily="34" charset="0"/>
                <a:cs typeface="Arial" panose="020B0604020202020204" pitchFamily="34" charset="0"/>
              </a:rPr>
              <a:t>i dati metereologici </a:t>
            </a:r>
            <a:r>
              <a:rPr lang="it-IT" b="1" dirty="0">
                <a:latin typeface="Arial" panose="020B0604020202020204" pitchFamily="34" charset="0"/>
                <a:cs typeface="Arial" panose="020B0604020202020204" pitchFamily="34" charset="0"/>
              </a:rPr>
              <a:t>( Piovosità, direzione e intensità del vento durante le misure), per verificare l’influenza degli stessi sulla diffusione degli  inquinanti oggetto di controllo</a:t>
            </a:r>
          </a:p>
          <a:p>
            <a:pPr algn="just"/>
            <a:endParaRPr lang="it-IT" b="1" dirty="0">
              <a:latin typeface="Arial" panose="020B0604020202020204" pitchFamily="34" charset="0"/>
              <a:cs typeface="Arial" panose="020B0604020202020204" pitchFamily="34" charset="0"/>
            </a:endParaRPr>
          </a:p>
          <a:p>
            <a:pPr marL="342900" indent="-342900" algn="just">
              <a:buAutoNum type="alphaLcParenR"/>
            </a:pPr>
            <a:endParaRPr lang="it-IT" sz="1800" b="1" dirty="0">
              <a:solidFill>
                <a:srgbClr val="FF0000"/>
              </a:solidFill>
              <a:latin typeface="Arial" panose="020B0604020202020204" pitchFamily="34" charset="0"/>
              <a:cs typeface="Arial" panose="020B0604020202020204" pitchFamily="34" charset="0"/>
            </a:endParaRPr>
          </a:p>
        </p:txBody>
      </p:sp>
      <p:sp>
        <p:nvSpPr>
          <p:cNvPr id="6" name="CasellaDiTesto 5">
            <a:extLst>
              <a:ext uri="{FF2B5EF4-FFF2-40B4-BE49-F238E27FC236}">
                <a16:creationId xmlns:a16="http://schemas.microsoft.com/office/drawing/2014/main" id="{533035D5-9874-B3F0-E7F1-E8841D5EB3C0}"/>
              </a:ext>
            </a:extLst>
          </p:cNvPr>
          <p:cNvSpPr txBox="1"/>
          <p:nvPr/>
        </p:nvSpPr>
        <p:spPr>
          <a:xfrm>
            <a:off x="611560" y="332656"/>
            <a:ext cx="7128792" cy="584775"/>
          </a:xfrm>
          <a:prstGeom prst="rect">
            <a:avLst/>
          </a:prstGeom>
          <a:noFill/>
        </p:spPr>
        <p:txBody>
          <a:bodyPr wrap="square">
            <a:spAutoFit/>
          </a:bodyPr>
          <a:lstStyle/>
          <a:p>
            <a:pPr eaLnBrk="1" hangingPunct="1">
              <a:spcBef>
                <a:spcPts val="500"/>
              </a:spcBef>
              <a:buSzPct val="75000"/>
            </a:pPr>
            <a:r>
              <a:rPr lang="it-IT" altLang="it-IT" sz="3200" b="1" i="1" dirty="0">
                <a:solidFill>
                  <a:srgbClr val="FF0000"/>
                </a:solidFill>
                <a:latin typeface="Arial" pitchFamily="34" charset="0"/>
                <a:cs typeface="Times New Roman" pitchFamily="18" charset="0"/>
              </a:rPr>
              <a:t>Componente Atmosfera nel PMA</a:t>
            </a:r>
          </a:p>
        </p:txBody>
      </p:sp>
    </p:spTree>
    <p:extLst>
      <p:ext uri="{BB962C8B-B14F-4D97-AF65-F5344CB8AC3E}">
        <p14:creationId xmlns:p14="http://schemas.microsoft.com/office/powerpoint/2010/main" val="1646823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D51B7C-788A-544A-EF09-2CB43E17F1BD}"/>
            </a:ext>
          </a:extLst>
        </p:cNvPr>
        <p:cNvGrpSpPr/>
        <p:nvPr/>
      </p:nvGrpSpPr>
      <p:grpSpPr>
        <a:xfrm>
          <a:off x="0" y="0"/>
          <a:ext cx="0" cy="0"/>
          <a:chOff x="0" y="0"/>
          <a:chExt cx="0" cy="0"/>
        </a:xfrm>
      </p:grpSpPr>
      <p:sp>
        <p:nvSpPr>
          <p:cNvPr id="4" name="CasellaDiTesto 3">
            <a:extLst>
              <a:ext uri="{FF2B5EF4-FFF2-40B4-BE49-F238E27FC236}">
                <a16:creationId xmlns:a16="http://schemas.microsoft.com/office/drawing/2014/main" id="{E1BCBF5A-2850-819F-C7C7-36C25455050F}"/>
              </a:ext>
            </a:extLst>
          </p:cNvPr>
          <p:cNvSpPr txBox="1"/>
          <p:nvPr/>
        </p:nvSpPr>
        <p:spPr>
          <a:xfrm>
            <a:off x="585740" y="1196752"/>
            <a:ext cx="7560840" cy="5078313"/>
          </a:xfrm>
          <a:prstGeom prst="rect">
            <a:avLst/>
          </a:prstGeom>
          <a:noFill/>
        </p:spPr>
        <p:txBody>
          <a:bodyPr wrap="square">
            <a:spAutoFit/>
          </a:bodyPr>
          <a:lstStyle/>
          <a:p>
            <a:pPr algn="just"/>
            <a:r>
              <a:rPr lang="it-IT" b="1" dirty="0">
                <a:latin typeface="Arial" panose="020B0604020202020204" pitchFamily="34" charset="0"/>
                <a:cs typeface="Arial" panose="020B0604020202020204" pitchFamily="34" charset="0"/>
              </a:rPr>
              <a:t>Obiettivi del monitoraggio Atmosferico</a:t>
            </a:r>
          </a:p>
          <a:p>
            <a:pPr algn="just"/>
            <a:r>
              <a:rPr lang="it-IT" b="1" dirty="0">
                <a:solidFill>
                  <a:srgbClr val="FF0000"/>
                </a:solidFill>
                <a:latin typeface="Arial" panose="020B0604020202020204" pitchFamily="34" charset="0"/>
                <a:cs typeface="Arial" panose="020B0604020202020204" pitchFamily="34" charset="0"/>
              </a:rPr>
              <a:t>Monitoraggi POST Opera (PO)</a:t>
            </a:r>
          </a:p>
          <a:p>
            <a:pPr algn="just"/>
            <a:r>
              <a:rPr lang="it-IT" b="1" dirty="0">
                <a:latin typeface="Arial" panose="020B0604020202020204" pitchFamily="34" charset="0"/>
                <a:cs typeface="Arial" panose="020B0604020202020204" pitchFamily="34" charset="0"/>
              </a:rPr>
              <a:t>Le durata di questa fase del monitoraggio dipende molto dall’impatto dell’opera sull’ambiente.</a:t>
            </a:r>
          </a:p>
          <a:p>
            <a:pPr algn="just"/>
            <a:r>
              <a:rPr lang="it-IT" b="1" dirty="0">
                <a:latin typeface="Arial" panose="020B0604020202020204" pitchFamily="34" charset="0"/>
                <a:cs typeface="Arial" panose="020B0604020202020204" pitchFamily="34" charset="0"/>
              </a:rPr>
              <a:t>Vi sono casi in cui il monitoraggio diventa permanente ( Es. PM10, Nox, </a:t>
            </a:r>
            <a:r>
              <a:rPr lang="it-IT" b="1" dirty="0" err="1">
                <a:latin typeface="Arial" panose="020B0604020202020204" pitchFamily="34" charset="0"/>
                <a:cs typeface="Arial" panose="020B0604020202020204" pitchFamily="34" charset="0"/>
              </a:rPr>
              <a:t>Sox</a:t>
            </a:r>
            <a:r>
              <a:rPr lang="it-IT" b="1" dirty="0">
                <a:latin typeface="Arial" panose="020B0604020202020204" pitchFamily="34" charset="0"/>
                <a:cs typeface="Arial" panose="020B0604020202020204" pitchFamily="34" charset="0"/>
              </a:rPr>
              <a:t>, Benzene in grosse opere infrastrutturali) oppure si può risolvere con una misurazione delle componenti ambientali al termine dei lavori.</a:t>
            </a:r>
          </a:p>
          <a:p>
            <a:pPr algn="just"/>
            <a:r>
              <a:rPr lang="it-IT" b="1" dirty="0">
                <a:latin typeface="Arial" panose="020B0604020202020204" pitchFamily="34" charset="0"/>
                <a:cs typeface="Arial" panose="020B0604020202020204" pitchFamily="34" charset="0"/>
              </a:rPr>
              <a:t>Ancora una volta il confronto dei valori riscontrati dovrà essere confrontato con il Bianco determinato in fase AO e con i «Limiti Ambientali» stabiliti per ogni oggetto di controllo nel SIA. </a:t>
            </a:r>
          </a:p>
          <a:p>
            <a:pPr algn="just"/>
            <a:r>
              <a:rPr lang="it-IT" b="1" dirty="0">
                <a:latin typeface="Arial" panose="020B0604020202020204" pitchFamily="34" charset="0"/>
                <a:cs typeface="Arial" panose="020B0604020202020204" pitchFamily="34" charset="0"/>
              </a:rPr>
              <a:t>Oltre ai parametri chimici di qualità dell’aria, dovranno contestualmente essere monitorati </a:t>
            </a:r>
            <a:r>
              <a:rPr lang="it-IT" b="1" dirty="0">
                <a:solidFill>
                  <a:srgbClr val="FF0000"/>
                </a:solidFill>
                <a:latin typeface="Arial" panose="020B0604020202020204" pitchFamily="34" charset="0"/>
                <a:cs typeface="Arial" panose="020B0604020202020204" pitchFamily="34" charset="0"/>
              </a:rPr>
              <a:t>i dati metereologici </a:t>
            </a:r>
            <a:r>
              <a:rPr lang="it-IT" b="1" dirty="0">
                <a:latin typeface="Arial" panose="020B0604020202020204" pitchFamily="34" charset="0"/>
                <a:cs typeface="Arial" panose="020B0604020202020204" pitchFamily="34" charset="0"/>
              </a:rPr>
              <a:t>( Piovosità, direzione e intensità del vento durante le misure), per verificare l’influenza degli stessi sulla diffusione degli  inquinanti oggetto di controllo</a:t>
            </a:r>
          </a:p>
          <a:p>
            <a:pPr algn="just"/>
            <a:endParaRPr lang="it-IT" b="1" dirty="0">
              <a:latin typeface="Arial" panose="020B0604020202020204" pitchFamily="34" charset="0"/>
              <a:cs typeface="Arial" panose="020B0604020202020204" pitchFamily="34" charset="0"/>
            </a:endParaRPr>
          </a:p>
          <a:p>
            <a:pPr marL="342900" indent="-342900" algn="just">
              <a:buAutoNum type="alphaLcParenR"/>
            </a:pPr>
            <a:endParaRPr lang="it-IT" sz="1800" b="1" dirty="0">
              <a:solidFill>
                <a:srgbClr val="FF0000"/>
              </a:solidFill>
              <a:latin typeface="Arial" panose="020B0604020202020204" pitchFamily="34" charset="0"/>
              <a:cs typeface="Arial" panose="020B0604020202020204" pitchFamily="34" charset="0"/>
            </a:endParaRPr>
          </a:p>
        </p:txBody>
      </p:sp>
      <p:sp>
        <p:nvSpPr>
          <p:cNvPr id="6" name="CasellaDiTesto 5">
            <a:extLst>
              <a:ext uri="{FF2B5EF4-FFF2-40B4-BE49-F238E27FC236}">
                <a16:creationId xmlns:a16="http://schemas.microsoft.com/office/drawing/2014/main" id="{DFE4A347-8B4C-AA17-8007-0A3C32F2E403}"/>
              </a:ext>
            </a:extLst>
          </p:cNvPr>
          <p:cNvSpPr txBox="1"/>
          <p:nvPr/>
        </p:nvSpPr>
        <p:spPr>
          <a:xfrm>
            <a:off x="611560" y="332656"/>
            <a:ext cx="7128792" cy="584775"/>
          </a:xfrm>
          <a:prstGeom prst="rect">
            <a:avLst/>
          </a:prstGeom>
          <a:noFill/>
        </p:spPr>
        <p:txBody>
          <a:bodyPr wrap="square">
            <a:spAutoFit/>
          </a:bodyPr>
          <a:lstStyle/>
          <a:p>
            <a:pPr eaLnBrk="1" hangingPunct="1">
              <a:spcBef>
                <a:spcPts val="500"/>
              </a:spcBef>
              <a:buSzPct val="75000"/>
            </a:pPr>
            <a:r>
              <a:rPr lang="it-IT" altLang="it-IT" sz="3200" b="1" i="1" dirty="0">
                <a:solidFill>
                  <a:srgbClr val="FF0000"/>
                </a:solidFill>
                <a:latin typeface="Arial" pitchFamily="34" charset="0"/>
                <a:cs typeface="Times New Roman" pitchFamily="18" charset="0"/>
              </a:rPr>
              <a:t>Componente Atmosfera nel PMA</a:t>
            </a:r>
          </a:p>
        </p:txBody>
      </p:sp>
    </p:spTree>
    <p:extLst>
      <p:ext uri="{BB962C8B-B14F-4D97-AF65-F5344CB8AC3E}">
        <p14:creationId xmlns:p14="http://schemas.microsoft.com/office/powerpoint/2010/main" val="742449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5D502-2C74-F8EB-A42D-D706E29290D7}"/>
            </a:ext>
          </a:extLst>
        </p:cNvPr>
        <p:cNvGrpSpPr/>
        <p:nvPr/>
      </p:nvGrpSpPr>
      <p:grpSpPr>
        <a:xfrm>
          <a:off x="0" y="0"/>
          <a:ext cx="0" cy="0"/>
          <a:chOff x="0" y="0"/>
          <a:chExt cx="0" cy="0"/>
        </a:xfrm>
      </p:grpSpPr>
      <p:sp>
        <p:nvSpPr>
          <p:cNvPr id="4" name="CasellaDiTesto 3">
            <a:extLst>
              <a:ext uri="{FF2B5EF4-FFF2-40B4-BE49-F238E27FC236}">
                <a16:creationId xmlns:a16="http://schemas.microsoft.com/office/drawing/2014/main" id="{1412861E-0EB7-535E-A98B-A49197B26CB4}"/>
              </a:ext>
            </a:extLst>
          </p:cNvPr>
          <p:cNvSpPr txBox="1"/>
          <p:nvPr/>
        </p:nvSpPr>
        <p:spPr>
          <a:xfrm>
            <a:off x="585740" y="1196752"/>
            <a:ext cx="7560840" cy="5078313"/>
          </a:xfrm>
          <a:prstGeom prst="rect">
            <a:avLst/>
          </a:prstGeom>
          <a:noFill/>
        </p:spPr>
        <p:txBody>
          <a:bodyPr wrap="square">
            <a:spAutoFit/>
          </a:bodyPr>
          <a:lstStyle/>
          <a:p>
            <a:pPr algn="just"/>
            <a:r>
              <a:rPr lang="it-IT" b="1" dirty="0">
                <a:latin typeface="Arial" panose="020B0604020202020204" pitchFamily="34" charset="0"/>
                <a:cs typeface="Arial" panose="020B0604020202020204" pitchFamily="34" charset="0"/>
              </a:rPr>
              <a:t>Obiettivi del monitoraggio Atmosferico</a:t>
            </a:r>
          </a:p>
          <a:p>
            <a:pPr algn="just"/>
            <a:r>
              <a:rPr lang="it-IT" b="1" dirty="0">
                <a:solidFill>
                  <a:srgbClr val="FF0000"/>
                </a:solidFill>
                <a:latin typeface="Arial" panose="020B0604020202020204" pitchFamily="34" charset="0"/>
                <a:cs typeface="Arial" panose="020B0604020202020204" pitchFamily="34" charset="0"/>
              </a:rPr>
              <a:t>Localizzazione dei punti di monitoraggio</a:t>
            </a:r>
          </a:p>
          <a:p>
            <a:pPr algn="just"/>
            <a:r>
              <a:rPr lang="it-IT" b="1" dirty="0">
                <a:latin typeface="Arial" panose="020B0604020202020204" pitchFamily="34" charset="0"/>
                <a:cs typeface="Arial" panose="020B0604020202020204" pitchFamily="34" charset="0"/>
              </a:rPr>
              <a:t>La posizione dei punti di monitoraggio sarà effettuata in base alle risultanze del SIA, seguendo questi criteri:</a:t>
            </a:r>
          </a:p>
          <a:p>
            <a:pPr marL="342900" indent="-342900" algn="just">
              <a:buAutoNum type="alphaLcParenR"/>
            </a:pPr>
            <a:r>
              <a:rPr lang="it-IT" b="1" dirty="0">
                <a:latin typeface="Arial" panose="020B0604020202020204" pitchFamily="34" charset="0"/>
                <a:cs typeface="Arial" panose="020B0604020202020204" pitchFamily="34" charset="0"/>
              </a:rPr>
              <a:t>Presenza di ricettori sensibili in relazione alle varie fasi del progetto</a:t>
            </a:r>
          </a:p>
          <a:p>
            <a:pPr marL="342900" indent="-342900" algn="just">
              <a:buAutoNum type="alphaLcParenR"/>
            </a:pPr>
            <a:endParaRPr lang="it-IT" b="1" dirty="0">
              <a:latin typeface="Arial" panose="020B0604020202020204" pitchFamily="34" charset="0"/>
              <a:cs typeface="Arial" panose="020B0604020202020204" pitchFamily="34" charset="0"/>
            </a:endParaRPr>
          </a:p>
          <a:p>
            <a:pPr algn="just"/>
            <a:r>
              <a:rPr lang="it-IT" b="1" dirty="0">
                <a:latin typeface="Arial" panose="020B0604020202020204" pitchFamily="34" charset="0"/>
                <a:cs typeface="Arial" panose="020B0604020202020204" pitchFamily="34" charset="0"/>
              </a:rPr>
              <a:t>b) Massima rappresentatività territoriale in riferimento alle interferenze apportate al territorio</a:t>
            </a:r>
          </a:p>
          <a:p>
            <a:pPr algn="just"/>
            <a:endParaRPr lang="it-IT" b="1" dirty="0">
              <a:latin typeface="Arial" panose="020B0604020202020204" pitchFamily="34" charset="0"/>
              <a:cs typeface="Arial" panose="020B0604020202020204" pitchFamily="34" charset="0"/>
            </a:endParaRPr>
          </a:p>
          <a:p>
            <a:pPr algn="just"/>
            <a:r>
              <a:rPr lang="it-IT" b="1" dirty="0">
                <a:latin typeface="Arial" panose="020B0604020202020204" pitchFamily="34" charset="0"/>
                <a:cs typeface="Arial" panose="020B0604020202020204" pitchFamily="34" charset="0"/>
              </a:rPr>
              <a:t>c) Presenza di altre eventuali stazioni di monitoraggio fisse</a:t>
            </a:r>
          </a:p>
          <a:p>
            <a:pPr algn="just"/>
            <a:endParaRPr lang="it-IT" b="1" dirty="0">
              <a:latin typeface="Arial" panose="020B0604020202020204" pitchFamily="34" charset="0"/>
              <a:cs typeface="Arial" panose="020B0604020202020204" pitchFamily="34" charset="0"/>
            </a:endParaRPr>
          </a:p>
          <a:p>
            <a:pPr algn="just"/>
            <a:r>
              <a:rPr lang="it-IT" b="1" dirty="0">
                <a:latin typeface="Arial" panose="020B0604020202020204" pitchFamily="34" charset="0"/>
                <a:cs typeface="Arial" panose="020B0604020202020204" pitchFamily="34" charset="0"/>
              </a:rPr>
              <a:t>d) Tipologia di inquinanti da monitorare</a:t>
            </a:r>
          </a:p>
          <a:p>
            <a:pPr algn="just"/>
            <a:endParaRPr lang="it-IT" b="1" dirty="0">
              <a:latin typeface="Arial" panose="020B0604020202020204" pitchFamily="34" charset="0"/>
              <a:cs typeface="Arial" panose="020B0604020202020204" pitchFamily="34" charset="0"/>
            </a:endParaRPr>
          </a:p>
          <a:p>
            <a:pPr algn="just"/>
            <a:r>
              <a:rPr lang="it-IT" b="1" dirty="0">
                <a:latin typeface="Arial" panose="020B0604020202020204" pitchFamily="34" charset="0"/>
                <a:cs typeface="Arial" panose="020B0604020202020204" pitchFamily="34" charset="0"/>
              </a:rPr>
              <a:t>e) Possibilità di costruire una adeguata catena di misura (disponibilità fonti energia e accessibilità dei luoghi per posizionare la strumentazione)</a:t>
            </a:r>
          </a:p>
          <a:p>
            <a:pPr marL="342900" indent="-342900" algn="just">
              <a:buAutoNum type="alphaLcParenR"/>
            </a:pPr>
            <a:endParaRPr lang="it-IT" sz="1800" b="1" dirty="0">
              <a:solidFill>
                <a:srgbClr val="FF0000"/>
              </a:solidFill>
              <a:latin typeface="Arial" panose="020B0604020202020204" pitchFamily="34" charset="0"/>
              <a:cs typeface="Arial" panose="020B0604020202020204" pitchFamily="34" charset="0"/>
            </a:endParaRPr>
          </a:p>
        </p:txBody>
      </p:sp>
      <p:sp>
        <p:nvSpPr>
          <p:cNvPr id="6" name="CasellaDiTesto 5">
            <a:extLst>
              <a:ext uri="{FF2B5EF4-FFF2-40B4-BE49-F238E27FC236}">
                <a16:creationId xmlns:a16="http://schemas.microsoft.com/office/drawing/2014/main" id="{CDC5C041-1AA2-5D9D-0F79-6227D3B8931A}"/>
              </a:ext>
            </a:extLst>
          </p:cNvPr>
          <p:cNvSpPr txBox="1"/>
          <p:nvPr/>
        </p:nvSpPr>
        <p:spPr>
          <a:xfrm>
            <a:off x="611560" y="332656"/>
            <a:ext cx="7128792" cy="584775"/>
          </a:xfrm>
          <a:prstGeom prst="rect">
            <a:avLst/>
          </a:prstGeom>
          <a:noFill/>
        </p:spPr>
        <p:txBody>
          <a:bodyPr wrap="square">
            <a:spAutoFit/>
          </a:bodyPr>
          <a:lstStyle/>
          <a:p>
            <a:pPr eaLnBrk="1" hangingPunct="1">
              <a:spcBef>
                <a:spcPts val="500"/>
              </a:spcBef>
              <a:buSzPct val="75000"/>
            </a:pPr>
            <a:r>
              <a:rPr lang="it-IT" altLang="it-IT" sz="3200" b="1" i="1" dirty="0">
                <a:solidFill>
                  <a:srgbClr val="FF0000"/>
                </a:solidFill>
                <a:latin typeface="Arial" pitchFamily="34" charset="0"/>
                <a:cs typeface="Times New Roman" pitchFamily="18" charset="0"/>
              </a:rPr>
              <a:t>Componente Atmosfera nel PMA</a:t>
            </a:r>
          </a:p>
        </p:txBody>
      </p:sp>
    </p:spTree>
    <p:extLst>
      <p:ext uri="{BB962C8B-B14F-4D97-AF65-F5344CB8AC3E}">
        <p14:creationId xmlns:p14="http://schemas.microsoft.com/office/powerpoint/2010/main" val="724445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4A34C9-0757-215D-2B57-8B0BDA3797FF}"/>
            </a:ext>
          </a:extLst>
        </p:cNvPr>
        <p:cNvGrpSpPr/>
        <p:nvPr/>
      </p:nvGrpSpPr>
      <p:grpSpPr>
        <a:xfrm>
          <a:off x="0" y="0"/>
          <a:ext cx="0" cy="0"/>
          <a:chOff x="0" y="0"/>
          <a:chExt cx="0" cy="0"/>
        </a:xfrm>
      </p:grpSpPr>
      <p:sp>
        <p:nvSpPr>
          <p:cNvPr id="4" name="CasellaDiTesto 3">
            <a:extLst>
              <a:ext uri="{FF2B5EF4-FFF2-40B4-BE49-F238E27FC236}">
                <a16:creationId xmlns:a16="http://schemas.microsoft.com/office/drawing/2014/main" id="{4426C472-0BAE-C759-0E46-CC42ECFE8446}"/>
              </a:ext>
            </a:extLst>
          </p:cNvPr>
          <p:cNvSpPr txBox="1"/>
          <p:nvPr/>
        </p:nvSpPr>
        <p:spPr>
          <a:xfrm>
            <a:off x="585740" y="1196752"/>
            <a:ext cx="7560840" cy="4801314"/>
          </a:xfrm>
          <a:prstGeom prst="rect">
            <a:avLst/>
          </a:prstGeom>
          <a:noFill/>
        </p:spPr>
        <p:txBody>
          <a:bodyPr wrap="square">
            <a:spAutoFit/>
          </a:bodyPr>
          <a:lstStyle/>
          <a:p>
            <a:pPr algn="just"/>
            <a:r>
              <a:rPr lang="it-IT" b="1" dirty="0">
                <a:latin typeface="Arial" panose="020B0604020202020204" pitchFamily="34" charset="0"/>
                <a:cs typeface="Arial" panose="020B0604020202020204" pitchFamily="34" charset="0"/>
              </a:rPr>
              <a:t>Obiettivi del monitoraggio Atmosferico</a:t>
            </a:r>
          </a:p>
          <a:p>
            <a:pPr algn="just"/>
            <a:r>
              <a:rPr lang="it-IT" b="1" dirty="0">
                <a:solidFill>
                  <a:srgbClr val="FF0000"/>
                </a:solidFill>
                <a:latin typeface="Arial" panose="020B0604020202020204" pitchFamily="34" charset="0"/>
                <a:cs typeface="Arial" panose="020B0604020202020204" pitchFamily="34" charset="0"/>
              </a:rPr>
              <a:t>Parametri di controllo dei punti di monitoraggio</a:t>
            </a:r>
          </a:p>
          <a:p>
            <a:pPr algn="just"/>
            <a:r>
              <a:rPr lang="it-IT" b="1" dirty="0">
                <a:latin typeface="Arial" panose="020B0604020202020204" pitchFamily="34" charset="0"/>
                <a:cs typeface="Arial" panose="020B0604020202020204" pitchFamily="34" charset="0"/>
              </a:rPr>
              <a:t>Dovrà essere sempre prevista l’installazione di un  centralina di controllo Meteorologico durante le misure, per poter tener conto dell’influenza del meteo sulla dispersione degli inquinanti monitorati.</a:t>
            </a:r>
          </a:p>
          <a:p>
            <a:pPr algn="just"/>
            <a:r>
              <a:rPr lang="it-IT" b="1" dirty="0">
                <a:latin typeface="Arial" panose="020B0604020202020204" pitchFamily="34" charset="0"/>
                <a:cs typeface="Arial" panose="020B0604020202020204" pitchFamily="34" charset="0"/>
              </a:rPr>
              <a:t>A tale scopo, se disponibili, possono essere utilizzati i dati ufficiali forniti dalle Centraline Pubbliche di Monitoraggio Atmosferico, se posizionate ad una distanza compatibile con l’estensione delle ricadute dell’opera (Meteo aeronautica, Reti locali a Livello Regionale o Provinciale</a:t>
            </a:r>
          </a:p>
          <a:p>
            <a:pPr algn="just"/>
            <a:r>
              <a:rPr lang="it-IT" b="1" dirty="0">
                <a:latin typeface="Arial" panose="020B0604020202020204" pitchFamily="34" charset="0"/>
                <a:cs typeface="Arial" panose="020B0604020202020204" pitchFamily="34" charset="0"/>
              </a:rPr>
              <a:t>Pe i principali inquinanti «convenzionali» (vedi D.Lgs.155/2010 e </a:t>
            </a:r>
            <a:r>
              <a:rPr lang="it-IT" b="1" dirty="0" err="1">
                <a:latin typeface="Arial" panose="020B0604020202020204" pitchFamily="34" charset="0"/>
                <a:cs typeface="Arial" panose="020B0604020202020204" pitchFamily="34" charset="0"/>
              </a:rPr>
              <a:t>s.m.i.</a:t>
            </a:r>
            <a:r>
              <a:rPr lang="it-IT" b="1" dirty="0">
                <a:latin typeface="Arial" panose="020B0604020202020204" pitchFamily="34" charset="0"/>
                <a:cs typeface="Arial" panose="020B0604020202020204" pitchFamily="34" charset="0"/>
              </a:rPr>
              <a:t>), che sono oggetto di monitoraggio ambientale durante l’esecuzione di Opere rilevanti, sono anche importanti sono anche definiti dei limiti di riferimento a livello nazionale.</a:t>
            </a:r>
          </a:p>
          <a:p>
            <a:pPr algn="just"/>
            <a:r>
              <a:rPr lang="it-IT" b="1" dirty="0">
                <a:latin typeface="Arial" panose="020B0604020202020204" pitchFamily="34" charset="0"/>
                <a:cs typeface="Arial" panose="020B0604020202020204" pitchFamily="34" charset="0"/>
              </a:rPr>
              <a:t>La scelta di quali sottoporre a monitoraggio dipende dalla tipologia dell’opera.</a:t>
            </a:r>
            <a:endParaRPr lang="it-IT" sz="1800" b="1" dirty="0">
              <a:solidFill>
                <a:srgbClr val="FF0000"/>
              </a:solidFill>
              <a:latin typeface="Arial" panose="020B0604020202020204" pitchFamily="34" charset="0"/>
              <a:cs typeface="Arial" panose="020B0604020202020204" pitchFamily="34" charset="0"/>
            </a:endParaRPr>
          </a:p>
        </p:txBody>
      </p:sp>
      <p:sp>
        <p:nvSpPr>
          <p:cNvPr id="6" name="CasellaDiTesto 5">
            <a:extLst>
              <a:ext uri="{FF2B5EF4-FFF2-40B4-BE49-F238E27FC236}">
                <a16:creationId xmlns:a16="http://schemas.microsoft.com/office/drawing/2014/main" id="{42E10497-F2B6-2FFA-9043-4CFA7B47E195}"/>
              </a:ext>
            </a:extLst>
          </p:cNvPr>
          <p:cNvSpPr txBox="1"/>
          <p:nvPr/>
        </p:nvSpPr>
        <p:spPr>
          <a:xfrm>
            <a:off x="611560" y="332656"/>
            <a:ext cx="7128792" cy="584775"/>
          </a:xfrm>
          <a:prstGeom prst="rect">
            <a:avLst/>
          </a:prstGeom>
          <a:noFill/>
        </p:spPr>
        <p:txBody>
          <a:bodyPr wrap="square">
            <a:spAutoFit/>
          </a:bodyPr>
          <a:lstStyle/>
          <a:p>
            <a:pPr eaLnBrk="1" hangingPunct="1">
              <a:spcBef>
                <a:spcPts val="500"/>
              </a:spcBef>
              <a:buSzPct val="75000"/>
            </a:pPr>
            <a:r>
              <a:rPr lang="it-IT" altLang="it-IT" sz="3200" b="1" i="1" dirty="0">
                <a:solidFill>
                  <a:srgbClr val="FF0000"/>
                </a:solidFill>
                <a:latin typeface="Arial" pitchFamily="34" charset="0"/>
                <a:cs typeface="Times New Roman" pitchFamily="18" charset="0"/>
              </a:rPr>
              <a:t>Componente Atmosfera nel PMA</a:t>
            </a:r>
          </a:p>
        </p:txBody>
      </p:sp>
    </p:spTree>
    <p:extLst>
      <p:ext uri="{BB962C8B-B14F-4D97-AF65-F5344CB8AC3E}">
        <p14:creationId xmlns:p14="http://schemas.microsoft.com/office/powerpoint/2010/main" val="424093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66AB5560-07AF-6E27-EEEF-DB9035C5E1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347" y="1412776"/>
            <a:ext cx="6857306" cy="3096344"/>
          </a:xfrm>
          <a:prstGeom prst="rect">
            <a:avLst/>
          </a:prstGeom>
        </p:spPr>
      </p:pic>
      <p:sp>
        <p:nvSpPr>
          <p:cNvPr id="4" name="CasellaDiTesto 3">
            <a:extLst>
              <a:ext uri="{FF2B5EF4-FFF2-40B4-BE49-F238E27FC236}">
                <a16:creationId xmlns:a16="http://schemas.microsoft.com/office/drawing/2014/main" id="{1AB1453B-51EE-8923-760B-ADA3FA17E3A0}"/>
              </a:ext>
            </a:extLst>
          </p:cNvPr>
          <p:cNvSpPr txBox="1"/>
          <p:nvPr/>
        </p:nvSpPr>
        <p:spPr>
          <a:xfrm>
            <a:off x="1007604" y="404664"/>
            <a:ext cx="7128792" cy="584775"/>
          </a:xfrm>
          <a:prstGeom prst="rect">
            <a:avLst/>
          </a:prstGeom>
          <a:noFill/>
        </p:spPr>
        <p:txBody>
          <a:bodyPr wrap="square">
            <a:spAutoFit/>
          </a:bodyPr>
          <a:lstStyle/>
          <a:p>
            <a:pPr eaLnBrk="1" hangingPunct="1">
              <a:spcBef>
                <a:spcPts val="500"/>
              </a:spcBef>
              <a:buSzPct val="75000"/>
            </a:pPr>
            <a:r>
              <a:rPr lang="it-IT" altLang="it-IT" sz="3200" b="1" i="1" dirty="0">
                <a:solidFill>
                  <a:srgbClr val="FF0000"/>
                </a:solidFill>
                <a:latin typeface="Arial" pitchFamily="34" charset="0"/>
                <a:cs typeface="Times New Roman" pitchFamily="18" charset="0"/>
              </a:rPr>
              <a:t>Componente Atmosfera nel PMA</a:t>
            </a:r>
          </a:p>
        </p:txBody>
      </p:sp>
    </p:spTree>
    <p:extLst>
      <p:ext uri="{BB962C8B-B14F-4D97-AF65-F5344CB8AC3E}">
        <p14:creationId xmlns:p14="http://schemas.microsoft.com/office/powerpoint/2010/main" val="1994848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990A4-F476-F9F9-F27C-902D8FE532B5}"/>
            </a:ext>
          </a:extLst>
        </p:cNvPr>
        <p:cNvGrpSpPr/>
        <p:nvPr/>
      </p:nvGrpSpPr>
      <p:grpSpPr>
        <a:xfrm>
          <a:off x="0" y="0"/>
          <a:ext cx="0" cy="0"/>
          <a:chOff x="0" y="0"/>
          <a:chExt cx="0" cy="0"/>
        </a:xfrm>
      </p:grpSpPr>
      <p:sp>
        <p:nvSpPr>
          <p:cNvPr id="4" name="CasellaDiTesto 3">
            <a:extLst>
              <a:ext uri="{FF2B5EF4-FFF2-40B4-BE49-F238E27FC236}">
                <a16:creationId xmlns:a16="http://schemas.microsoft.com/office/drawing/2014/main" id="{7968823B-6A54-959D-78D7-945E9092C647}"/>
              </a:ext>
            </a:extLst>
          </p:cNvPr>
          <p:cNvSpPr txBox="1"/>
          <p:nvPr/>
        </p:nvSpPr>
        <p:spPr>
          <a:xfrm>
            <a:off x="585740" y="1196752"/>
            <a:ext cx="7560840" cy="5078313"/>
          </a:xfrm>
          <a:prstGeom prst="rect">
            <a:avLst/>
          </a:prstGeom>
          <a:noFill/>
        </p:spPr>
        <p:txBody>
          <a:bodyPr wrap="square">
            <a:spAutoFit/>
          </a:bodyPr>
          <a:lstStyle/>
          <a:p>
            <a:pPr algn="just"/>
            <a:r>
              <a:rPr lang="it-IT" b="1" dirty="0">
                <a:latin typeface="Arial" panose="020B0604020202020204" pitchFamily="34" charset="0"/>
                <a:cs typeface="Arial" panose="020B0604020202020204" pitchFamily="34" charset="0"/>
              </a:rPr>
              <a:t>Ciascuna componente/fattore che risulta impattare l’ambiente in maniera significativa in relazione al SIA dell’opera, deve riportare in maniera chiara e oggettiva:</a:t>
            </a:r>
          </a:p>
          <a:p>
            <a:pPr algn="just"/>
            <a:endParaRPr lang="it-IT" b="1" dirty="0">
              <a:latin typeface="Arial" panose="020B0604020202020204" pitchFamily="34" charset="0"/>
              <a:cs typeface="Arial" panose="020B0604020202020204" pitchFamily="34" charset="0"/>
            </a:endParaRPr>
          </a:p>
          <a:p>
            <a:pPr marL="342900" indent="-342900" algn="just">
              <a:buAutoNum type="arabicParenR"/>
            </a:pPr>
            <a:r>
              <a:rPr lang="it-IT" b="1" dirty="0">
                <a:latin typeface="Arial" panose="020B0604020202020204" pitchFamily="34" charset="0"/>
                <a:cs typeface="Arial" panose="020B0604020202020204" pitchFamily="34" charset="0"/>
              </a:rPr>
              <a:t>Obiettivi specifici del monitoraggio</a:t>
            </a:r>
          </a:p>
          <a:p>
            <a:pPr marL="342900" indent="-342900" algn="just">
              <a:buAutoNum type="arabicParenR"/>
            </a:pPr>
            <a:endParaRPr lang="it-IT" b="1" dirty="0">
              <a:latin typeface="Arial" panose="020B0604020202020204" pitchFamily="34" charset="0"/>
              <a:cs typeface="Arial" panose="020B0604020202020204" pitchFamily="34" charset="0"/>
            </a:endParaRPr>
          </a:p>
          <a:p>
            <a:pPr marL="342900" indent="-342900" algn="just">
              <a:buAutoNum type="arabicParenR"/>
            </a:pPr>
            <a:r>
              <a:rPr lang="it-IT" b="1" dirty="0">
                <a:latin typeface="Arial" panose="020B0604020202020204" pitchFamily="34" charset="0"/>
                <a:cs typeface="Arial" panose="020B0604020202020204" pitchFamily="34" charset="0"/>
              </a:rPr>
              <a:t>Localizzazione delle zone/punti di monitoraggio</a:t>
            </a:r>
          </a:p>
          <a:p>
            <a:pPr marL="342900" indent="-342900" algn="just">
              <a:buAutoNum type="arabicParenR"/>
            </a:pPr>
            <a:endParaRPr lang="it-IT" b="1" dirty="0">
              <a:latin typeface="Arial" panose="020B0604020202020204" pitchFamily="34" charset="0"/>
              <a:cs typeface="Arial" panose="020B0604020202020204" pitchFamily="34" charset="0"/>
            </a:endParaRPr>
          </a:p>
          <a:p>
            <a:pPr marL="342900" indent="-342900" algn="just">
              <a:buAutoNum type="arabicParenR"/>
            </a:pPr>
            <a:r>
              <a:rPr lang="it-IT" b="1" dirty="0">
                <a:latin typeface="Arial" panose="020B0604020202020204" pitchFamily="34" charset="0"/>
                <a:cs typeface="Arial" panose="020B0604020202020204" pitchFamily="34" charset="0"/>
              </a:rPr>
              <a:t>Parametri analitici</a:t>
            </a:r>
          </a:p>
          <a:p>
            <a:pPr marL="342900" indent="-342900" algn="just">
              <a:buAutoNum type="arabicParenR"/>
            </a:pPr>
            <a:endParaRPr lang="it-IT" b="1" dirty="0">
              <a:latin typeface="Arial" panose="020B0604020202020204" pitchFamily="34" charset="0"/>
              <a:cs typeface="Arial" panose="020B0604020202020204" pitchFamily="34" charset="0"/>
            </a:endParaRPr>
          </a:p>
          <a:p>
            <a:pPr marL="342900" indent="-342900" algn="just">
              <a:buAutoNum type="arabicParenR"/>
            </a:pPr>
            <a:r>
              <a:rPr lang="it-IT" b="1" dirty="0">
                <a:latin typeface="Arial" panose="020B0604020202020204" pitchFamily="34" charset="0"/>
                <a:cs typeface="Arial" panose="020B0604020202020204" pitchFamily="34" charset="0"/>
              </a:rPr>
              <a:t>Metodiche di riferimento</a:t>
            </a:r>
          </a:p>
          <a:p>
            <a:pPr marL="342900" indent="-342900" algn="just">
              <a:buAutoNum type="arabicParenR"/>
            </a:pPr>
            <a:endParaRPr lang="it-IT" b="1" dirty="0">
              <a:latin typeface="Arial" panose="020B0604020202020204" pitchFamily="34" charset="0"/>
              <a:cs typeface="Arial" panose="020B0604020202020204" pitchFamily="34" charset="0"/>
            </a:endParaRPr>
          </a:p>
          <a:p>
            <a:pPr marL="342900" indent="-342900" algn="just">
              <a:buAutoNum type="arabicParenR"/>
            </a:pPr>
            <a:r>
              <a:rPr lang="it-IT" b="1" dirty="0">
                <a:latin typeface="Arial" panose="020B0604020202020204" pitchFamily="34" charset="0"/>
                <a:cs typeface="Arial" panose="020B0604020202020204" pitchFamily="34" charset="0"/>
              </a:rPr>
              <a:t>Frequenza dei monitoraggi</a:t>
            </a:r>
          </a:p>
          <a:p>
            <a:pPr marL="342900" indent="-342900" algn="just">
              <a:buAutoNum type="arabicParenR"/>
            </a:pPr>
            <a:endParaRPr lang="it-IT" b="1" dirty="0">
              <a:latin typeface="Arial" panose="020B0604020202020204" pitchFamily="34" charset="0"/>
              <a:cs typeface="Arial" panose="020B0604020202020204" pitchFamily="34" charset="0"/>
            </a:endParaRPr>
          </a:p>
          <a:p>
            <a:pPr marL="342900" indent="-342900" algn="just">
              <a:buAutoNum type="arabicParenR"/>
            </a:pPr>
            <a:r>
              <a:rPr lang="it-IT" b="1" dirty="0">
                <a:latin typeface="Arial" panose="020B0604020202020204" pitchFamily="34" charset="0"/>
                <a:cs typeface="Arial" panose="020B0604020202020204" pitchFamily="34" charset="0"/>
              </a:rPr>
              <a:t>Valori e standard ambientali di riferimento</a:t>
            </a:r>
          </a:p>
          <a:p>
            <a:pPr algn="just"/>
            <a:endParaRPr lang="it-IT" b="1" dirty="0">
              <a:latin typeface="Arial" panose="020B0604020202020204" pitchFamily="34" charset="0"/>
              <a:cs typeface="Arial" panose="020B0604020202020204" pitchFamily="34" charset="0"/>
            </a:endParaRPr>
          </a:p>
          <a:p>
            <a:pPr algn="just"/>
            <a:endParaRPr lang="it-IT" b="1" dirty="0">
              <a:latin typeface="Arial" panose="020B0604020202020204" pitchFamily="34" charset="0"/>
              <a:cs typeface="Arial" panose="020B0604020202020204" pitchFamily="34" charset="0"/>
            </a:endParaRPr>
          </a:p>
          <a:p>
            <a:pPr algn="just"/>
            <a:endParaRPr lang="it-IT" sz="1800" b="1" dirty="0">
              <a:solidFill>
                <a:srgbClr val="FF0000"/>
              </a:solidFill>
              <a:latin typeface="Arial" panose="020B0604020202020204" pitchFamily="34" charset="0"/>
              <a:cs typeface="Arial" panose="020B0604020202020204" pitchFamily="34" charset="0"/>
            </a:endParaRPr>
          </a:p>
        </p:txBody>
      </p:sp>
      <p:sp>
        <p:nvSpPr>
          <p:cNvPr id="6" name="CasellaDiTesto 5">
            <a:extLst>
              <a:ext uri="{FF2B5EF4-FFF2-40B4-BE49-F238E27FC236}">
                <a16:creationId xmlns:a16="http://schemas.microsoft.com/office/drawing/2014/main" id="{E27BADBE-6781-94FF-6D10-49293085214E}"/>
              </a:ext>
            </a:extLst>
          </p:cNvPr>
          <p:cNvSpPr txBox="1"/>
          <p:nvPr/>
        </p:nvSpPr>
        <p:spPr>
          <a:xfrm>
            <a:off x="611560" y="332656"/>
            <a:ext cx="7128792" cy="584775"/>
          </a:xfrm>
          <a:prstGeom prst="rect">
            <a:avLst/>
          </a:prstGeom>
          <a:noFill/>
        </p:spPr>
        <p:txBody>
          <a:bodyPr wrap="square">
            <a:spAutoFit/>
          </a:bodyPr>
          <a:lstStyle/>
          <a:p>
            <a:pPr eaLnBrk="1" hangingPunct="1">
              <a:spcBef>
                <a:spcPts val="500"/>
              </a:spcBef>
              <a:buSzPct val="75000"/>
            </a:pPr>
            <a:r>
              <a:rPr lang="it-IT" altLang="it-IT" sz="3200" b="1" i="1" dirty="0">
                <a:solidFill>
                  <a:srgbClr val="FF0000"/>
                </a:solidFill>
                <a:latin typeface="Arial" pitchFamily="34" charset="0"/>
                <a:cs typeface="Times New Roman" pitchFamily="18" charset="0"/>
              </a:rPr>
              <a:t>Componente Ambiente Idrico</a:t>
            </a:r>
          </a:p>
        </p:txBody>
      </p:sp>
    </p:spTree>
    <p:extLst>
      <p:ext uri="{BB962C8B-B14F-4D97-AF65-F5344CB8AC3E}">
        <p14:creationId xmlns:p14="http://schemas.microsoft.com/office/powerpoint/2010/main" val="733834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80224-58F3-75AA-CFE4-0BB44AAAA6B3}"/>
            </a:ext>
          </a:extLst>
        </p:cNvPr>
        <p:cNvGrpSpPr/>
        <p:nvPr/>
      </p:nvGrpSpPr>
      <p:grpSpPr>
        <a:xfrm>
          <a:off x="0" y="0"/>
          <a:ext cx="0" cy="0"/>
          <a:chOff x="0" y="0"/>
          <a:chExt cx="0" cy="0"/>
        </a:xfrm>
      </p:grpSpPr>
      <p:sp>
        <p:nvSpPr>
          <p:cNvPr id="4" name="CasellaDiTesto 3">
            <a:extLst>
              <a:ext uri="{FF2B5EF4-FFF2-40B4-BE49-F238E27FC236}">
                <a16:creationId xmlns:a16="http://schemas.microsoft.com/office/drawing/2014/main" id="{D1CDEACB-235E-B083-17C1-FD2553BB32B3}"/>
              </a:ext>
            </a:extLst>
          </p:cNvPr>
          <p:cNvSpPr txBox="1"/>
          <p:nvPr/>
        </p:nvSpPr>
        <p:spPr>
          <a:xfrm>
            <a:off x="585740" y="1196752"/>
            <a:ext cx="7560840" cy="4801314"/>
          </a:xfrm>
          <a:prstGeom prst="rect">
            <a:avLst/>
          </a:prstGeom>
          <a:noFill/>
        </p:spPr>
        <p:txBody>
          <a:bodyPr wrap="square">
            <a:spAutoFit/>
          </a:bodyPr>
          <a:lstStyle/>
          <a:p>
            <a:pPr algn="just"/>
            <a:r>
              <a:rPr lang="it-IT" b="1" dirty="0">
                <a:solidFill>
                  <a:srgbClr val="FF0000"/>
                </a:solidFill>
                <a:latin typeface="Arial" panose="020B0604020202020204" pitchFamily="34" charset="0"/>
                <a:cs typeface="Arial" panose="020B0604020202020204" pitchFamily="34" charset="0"/>
              </a:rPr>
              <a:t>Obiettivi del monitoraggio Ambiente Idrico</a:t>
            </a:r>
          </a:p>
          <a:p>
            <a:pPr algn="just"/>
            <a:r>
              <a:rPr lang="it-IT" b="1" dirty="0">
                <a:latin typeface="Arial" panose="020B0604020202020204" pitchFamily="34" charset="0"/>
                <a:cs typeface="Arial" panose="020B0604020202020204" pitchFamily="34" charset="0"/>
              </a:rPr>
              <a:t>Il PMA relativo all’ambiente idrico deve valutare le eventuali variazioni rispetto alla situazione AO di tutti i parametri che caratterizzano i corpi idrici superficiali e le acque sotterranee potenzialmente impattate dall’opera in base al SIA.</a:t>
            </a:r>
          </a:p>
          <a:p>
            <a:pPr algn="just"/>
            <a:r>
              <a:rPr lang="it-IT" b="1" dirty="0">
                <a:latin typeface="Arial" panose="020B0604020202020204" pitchFamily="34" charset="0"/>
                <a:cs typeface="Arial" panose="020B0604020202020204" pitchFamily="34" charset="0"/>
              </a:rPr>
              <a:t>I monitoraggi dovranno essere pianificati nelle tre fasi del progetto, AO, CO e PO, nei punti individuati nel SIA.</a:t>
            </a:r>
          </a:p>
          <a:p>
            <a:pPr algn="just"/>
            <a:r>
              <a:rPr lang="it-IT" b="1" dirty="0">
                <a:latin typeface="Arial" panose="020B0604020202020204" pitchFamily="34" charset="0"/>
                <a:cs typeface="Arial" panose="020B0604020202020204" pitchFamily="34" charset="0"/>
              </a:rPr>
              <a:t>I più comuni sistemi di monitoraggio sono costituiti da Stazioni di prelievo delle acque sotterranee (Pozzi o piezometri), punti di scarico delle acque dei cantieri in corso d’opera e punti di immissione delle acque di scarico dell’opera nei corsi d’acqua superficiali.</a:t>
            </a:r>
          </a:p>
          <a:p>
            <a:pPr algn="just"/>
            <a:r>
              <a:rPr lang="it-IT" b="1" dirty="0">
                <a:latin typeface="Arial" panose="020B0604020202020204" pitchFamily="34" charset="0"/>
                <a:cs typeface="Arial" panose="020B0604020202020204" pitchFamily="34" charset="0"/>
              </a:rPr>
              <a:t>I punti sono di solito posizionati a monte e a valle dell’opera, in modo da poter controllare costantemente l’effetto della stessa sulla qualità delle acque monitorate </a:t>
            </a:r>
            <a:r>
              <a:rPr lang="it-IT" b="1" dirty="0">
                <a:solidFill>
                  <a:srgbClr val="FF0000"/>
                </a:solidFill>
                <a:latin typeface="Arial" panose="020B0604020202020204" pitchFamily="34" charset="0"/>
                <a:cs typeface="Arial" panose="020B0604020202020204" pitchFamily="34" charset="0"/>
              </a:rPr>
              <a:t>(Monte/Valle).</a:t>
            </a:r>
          </a:p>
          <a:p>
            <a:pPr algn="just"/>
            <a:endParaRPr lang="it-IT" b="1" dirty="0">
              <a:latin typeface="Arial" panose="020B0604020202020204" pitchFamily="34" charset="0"/>
              <a:cs typeface="Arial" panose="020B0604020202020204" pitchFamily="34" charset="0"/>
            </a:endParaRPr>
          </a:p>
          <a:p>
            <a:pPr algn="just"/>
            <a:endParaRPr lang="it-IT" sz="1800" b="1" dirty="0">
              <a:solidFill>
                <a:srgbClr val="FF0000"/>
              </a:solidFill>
              <a:latin typeface="Arial" panose="020B0604020202020204" pitchFamily="34" charset="0"/>
              <a:cs typeface="Arial" panose="020B0604020202020204" pitchFamily="34" charset="0"/>
            </a:endParaRPr>
          </a:p>
        </p:txBody>
      </p:sp>
      <p:sp>
        <p:nvSpPr>
          <p:cNvPr id="6" name="CasellaDiTesto 5">
            <a:extLst>
              <a:ext uri="{FF2B5EF4-FFF2-40B4-BE49-F238E27FC236}">
                <a16:creationId xmlns:a16="http://schemas.microsoft.com/office/drawing/2014/main" id="{A02AE528-16E6-7CF2-2BCA-76641CE55D87}"/>
              </a:ext>
            </a:extLst>
          </p:cNvPr>
          <p:cNvSpPr txBox="1"/>
          <p:nvPr/>
        </p:nvSpPr>
        <p:spPr>
          <a:xfrm>
            <a:off x="611560" y="332656"/>
            <a:ext cx="7128792" cy="584775"/>
          </a:xfrm>
          <a:prstGeom prst="rect">
            <a:avLst/>
          </a:prstGeom>
          <a:noFill/>
        </p:spPr>
        <p:txBody>
          <a:bodyPr wrap="square">
            <a:spAutoFit/>
          </a:bodyPr>
          <a:lstStyle/>
          <a:p>
            <a:pPr eaLnBrk="1" hangingPunct="1">
              <a:spcBef>
                <a:spcPts val="500"/>
              </a:spcBef>
              <a:buSzPct val="75000"/>
            </a:pPr>
            <a:r>
              <a:rPr lang="it-IT" altLang="it-IT" sz="3200" b="1" i="1" dirty="0">
                <a:solidFill>
                  <a:srgbClr val="FF0000"/>
                </a:solidFill>
                <a:latin typeface="Arial" pitchFamily="34" charset="0"/>
                <a:cs typeface="Times New Roman" pitchFamily="18" charset="0"/>
              </a:rPr>
              <a:t>Componente Ambiente Idrico</a:t>
            </a:r>
          </a:p>
        </p:txBody>
      </p:sp>
    </p:spTree>
    <p:extLst>
      <p:ext uri="{BB962C8B-B14F-4D97-AF65-F5344CB8AC3E}">
        <p14:creationId xmlns:p14="http://schemas.microsoft.com/office/powerpoint/2010/main" val="563750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18446" y="859934"/>
            <a:ext cx="7425962" cy="5355312"/>
          </a:xfrm>
          <a:prstGeom prst="rect">
            <a:avLst/>
          </a:prstGeom>
        </p:spPr>
        <p:txBody>
          <a:bodyPr wrap="square">
            <a:spAutoFit/>
          </a:bodyPr>
          <a:lstStyle/>
          <a:p>
            <a:pPr>
              <a:lnSpc>
                <a:spcPct val="150000"/>
              </a:lnSpc>
            </a:pPr>
            <a:r>
              <a:rPr lang="it-IT" sz="2400" b="1" dirty="0">
                <a:solidFill>
                  <a:srgbClr val="C00000"/>
                </a:solidFill>
                <a:latin typeface="Arial" panose="020B0604020202020204" pitchFamily="34" charset="0"/>
                <a:cs typeface="Arial" panose="020B0604020202020204" pitchFamily="34" charset="0"/>
              </a:rPr>
              <a:t>Il Piano di Monitoraggio Ambientale</a:t>
            </a:r>
          </a:p>
          <a:p>
            <a:pPr marL="285750" lvl="0" indent="-285750">
              <a:lnSpc>
                <a:spcPct val="150000"/>
              </a:lnSpc>
              <a:buFont typeface="Arial" panose="020B0604020202020204" pitchFamily="34" charset="0"/>
              <a:buChar char="•"/>
            </a:pPr>
            <a:r>
              <a:rPr lang="it-IT" dirty="0">
                <a:latin typeface="Arial" panose="020B0604020202020204" pitchFamily="34" charset="0"/>
                <a:cs typeface="Arial" panose="020B0604020202020204" pitchFamily="34" charset="0"/>
              </a:rPr>
              <a:t>I principi generali su cui si basa il PMA</a:t>
            </a:r>
          </a:p>
          <a:p>
            <a:pPr marL="285750" lvl="0" indent="-285750">
              <a:lnSpc>
                <a:spcPct val="150000"/>
              </a:lnSpc>
              <a:buFont typeface="Arial" panose="020B0604020202020204" pitchFamily="34" charset="0"/>
              <a:buChar char="•"/>
            </a:pPr>
            <a:r>
              <a:rPr lang="it-IT" dirty="0">
                <a:latin typeface="Arial" panose="020B0604020202020204" pitchFamily="34" charset="0"/>
                <a:cs typeface="Arial" panose="020B0604020202020204" pitchFamily="34" charset="0"/>
              </a:rPr>
              <a:t>Le caratteristiche minime del PMA</a:t>
            </a:r>
          </a:p>
          <a:p>
            <a:pPr marL="285750" lvl="0" indent="-285750">
              <a:lnSpc>
                <a:spcPct val="150000"/>
              </a:lnSpc>
              <a:buFont typeface="Arial" panose="020B0604020202020204" pitchFamily="34" charset="0"/>
              <a:buChar char="•"/>
            </a:pPr>
            <a:r>
              <a:rPr lang="it-IT" dirty="0">
                <a:latin typeface="Arial" panose="020B0604020202020204" pitchFamily="34" charset="0"/>
                <a:cs typeface="Arial" panose="020B0604020202020204" pitchFamily="34" charset="0"/>
              </a:rPr>
              <a:t>Componente Atmosfera nel PMA</a:t>
            </a:r>
          </a:p>
          <a:p>
            <a:pPr marL="285750" lvl="0" indent="-285750">
              <a:lnSpc>
                <a:spcPct val="150000"/>
              </a:lnSpc>
              <a:buFont typeface="Arial" panose="020B0604020202020204" pitchFamily="34" charset="0"/>
              <a:buChar char="•"/>
            </a:pPr>
            <a:r>
              <a:rPr lang="it-IT" dirty="0">
                <a:latin typeface="Arial" panose="020B0604020202020204" pitchFamily="34" charset="0"/>
                <a:cs typeface="Arial" panose="020B0604020202020204" pitchFamily="34" charset="0"/>
              </a:rPr>
              <a:t>Componente Ambiente Idrico nel PMA</a:t>
            </a:r>
          </a:p>
          <a:p>
            <a:pPr marL="285750" lvl="0" indent="-285750">
              <a:lnSpc>
                <a:spcPct val="150000"/>
              </a:lnSpc>
              <a:buFont typeface="Arial" panose="020B0604020202020204" pitchFamily="34" charset="0"/>
              <a:buChar char="•"/>
            </a:pPr>
            <a:endParaRPr lang="it-IT" dirty="0">
              <a:latin typeface="Arial" panose="020B0604020202020204" pitchFamily="34" charset="0"/>
              <a:cs typeface="Arial" panose="020B0604020202020204" pitchFamily="34" charset="0"/>
            </a:endParaRPr>
          </a:p>
          <a:p>
            <a:pPr lvl="0">
              <a:lnSpc>
                <a:spcPct val="150000"/>
              </a:lnSpc>
            </a:pPr>
            <a:r>
              <a:rPr lang="it-IT" dirty="0">
                <a:latin typeface="Arial" panose="020B0604020202020204" pitchFamily="34" charset="0"/>
                <a:cs typeface="Arial" panose="020B0604020202020204" pitchFamily="34" charset="0"/>
              </a:rPr>
              <a:t>Relatore:</a:t>
            </a:r>
          </a:p>
          <a:p>
            <a:r>
              <a:rPr lang="it-IT" sz="1200" b="1" i="1" dirty="0">
                <a:latin typeface="Arial" panose="020B0604020202020204" pitchFamily="34" charset="0"/>
                <a:cs typeface="Arial" panose="020B0604020202020204" pitchFamily="34" charset="0"/>
              </a:rPr>
              <a:t>Dott. R. Bassissi (Chimico Ecoricerche Srl – MO)</a:t>
            </a:r>
          </a:p>
          <a:p>
            <a:pPr lvl="0"/>
            <a:r>
              <a:rPr lang="it-IT" sz="1200" i="1" dirty="0">
                <a:latin typeface="Arial" panose="020B0604020202020204" pitchFamily="34" charset="0"/>
                <a:cs typeface="Arial" panose="020B0604020202020204" pitchFamily="34" charset="0"/>
              </a:rPr>
              <a:t>Laurea in Chimica presso l’Università del Studi dei Modena. Segretario dell’Ordine dei Chimici di Modena. Ex componente di Giunta dell’Unione Industriale Emilia Centro (MODENA-BOLOGNA-Ferrara). Ex Capo sezione del settore terziario dell’Associazione Industriali di Modena. Vive Capo Filiera Servizi Professionali di </a:t>
            </a:r>
            <a:r>
              <a:rPr lang="it-IT" sz="1200" i="1" dirty="0" err="1">
                <a:latin typeface="Arial" panose="020B0604020202020204" pitchFamily="34" charset="0"/>
                <a:cs typeface="Arial" panose="020B0604020202020204" pitchFamily="34" charset="0"/>
              </a:rPr>
              <a:t>Assoindustria</a:t>
            </a:r>
            <a:r>
              <a:rPr lang="it-IT" sz="1200" i="1" dirty="0">
                <a:latin typeface="Arial" panose="020B0604020202020204" pitchFamily="34" charset="0"/>
                <a:cs typeface="Arial" panose="020B0604020202020204" pitchFamily="34" charset="0"/>
              </a:rPr>
              <a:t> Emilia Centro..</a:t>
            </a:r>
            <a:br>
              <a:rPr lang="it-IT" sz="1200" i="1" dirty="0">
                <a:latin typeface="Arial" panose="020B0604020202020204" pitchFamily="34" charset="0"/>
                <a:cs typeface="Arial" panose="020B0604020202020204" pitchFamily="34" charset="0"/>
              </a:rPr>
            </a:br>
            <a:r>
              <a:rPr lang="it-IT" sz="1200" i="1" dirty="0">
                <a:latin typeface="Arial" panose="020B0604020202020204" pitchFamily="34" charset="0"/>
                <a:cs typeface="Arial" panose="020B0604020202020204" pitchFamily="34" charset="0"/>
              </a:rPr>
              <a:t>Direttore responsabile del laboratorio chimico di Ecoricerche, di cui ne cura personalmente lo sviluppo</a:t>
            </a:r>
            <a:br>
              <a:rPr lang="it-IT" sz="1200" i="1" dirty="0">
                <a:latin typeface="Arial" panose="020B0604020202020204" pitchFamily="34" charset="0"/>
                <a:cs typeface="Arial" panose="020B0604020202020204" pitchFamily="34" charset="0"/>
              </a:rPr>
            </a:br>
            <a:r>
              <a:rPr lang="it-IT" sz="1200" i="1" dirty="0">
                <a:latin typeface="Arial" panose="020B0604020202020204" pitchFamily="34" charset="0"/>
                <a:cs typeface="Arial" panose="020B0604020202020204" pitchFamily="34" charset="0"/>
              </a:rPr>
              <a:t>E’ inoltre tecnico competente in acustica e responsabile del servizio prevenzione e protezione per numerose aziende nel settore industriale. </a:t>
            </a:r>
          </a:p>
          <a:p>
            <a:pPr lvl="0"/>
            <a:r>
              <a:rPr lang="it-IT" sz="1200" i="1" dirty="0">
                <a:latin typeface="Arial" panose="020B0604020202020204" pitchFamily="34" charset="0"/>
                <a:cs typeface="Arial" panose="020B0604020202020204" pitchFamily="34" charset="0"/>
              </a:rPr>
              <a:t>Socio fondatore nel 1991 di Ecoricerche S.r.l. e consulente in materia di sicurezza e ambiente per realtà produttive su tutto il territorio nazionale.</a:t>
            </a:r>
            <a:br>
              <a:rPr lang="it-IT" sz="1200" i="1" dirty="0">
                <a:latin typeface="Arial" panose="020B0604020202020204" pitchFamily="34" charset="0"/>
                <a:cs typeface="Arial" panose="020B0604020202020204" pitchFamily="34" charset="0"/>
              </a:rPr>
            </a:br>
            <a:r>
              <a:rPr lang="it-IT" sz="1200" i="1" dirty="0">
                <a:latin typeface="Arial" panose="020B0604020202020204" pitchFamily="34" charset="0"/>
                <a:cs typeface="Arial" panose="020B0604020202020204" pitchFamily="34" charset="0"/>
              </a:rPr>
              <a:t>E’ inoltre formatore per aziende private ed enti pubblica in materia di sicurezza sul lavoro, ambiente e rischio chimico. Effettua attività seminariale a livello nazionale.</a:t>
            </a:r>
          </a:p>
        </p:txBody>
      </p:sp>
    </p:spTree>
    <p:extLst>
      <p:ext uri="{BB962C8B-B14F-4D97-AF65-F5344CB8AC3E}">
        <p14:creationId xmlns:p14="http://schemas.microsoft.com/office/powerpoint/2010/main" val="731834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76ADB-A975-8100-03D6-7571C8AD1B59}"/>
            </a:ext>
          </a:extLst>
        </p:cNvPr>
        <p:cNvGrpSpPr/>
        <p:nvPr/>
      </p:nvGrpSpPr>
      <p:grpSpPr>
        <a:xfrm>
          <a:off x="0" y="0"/>
          <a:ext cx="0" cy="0"/>
          <a:chOff x="0" y="0"/>
          <a:chExt cx="0" cy="0"/>
        </a:xfrm>
      </p:grpSpPr>
      <p:sp>
        <p:nvSpPr>
          <p:cNvPr id="4" name="CasellaDiTesto 3">
            <a:extLst>
              <a:ext uri="{FF2B5EF4-FFF2-40B4-BE49-F238E27FC236}">
                <a16:creationId xmlns:a16="http://schemas.microsoft.com/office/drawing/2014/main" id="{D1B39327-3D6B-162D-E2CA-B6B806C74A6A}"/>
              </a:ext>
            </a:extLst>
          </p:cNvPr>
          <p:cNvSpPr txBox="1"/>
          <p:nvPr/>
        </p:nvSpPr>
        <p:spPr>
          <a:xfrm>
            <a:off x="585740" y="1196752"/>
            <a:ext cx="7560840" cy="5355312"/>
          </a:xfrm>
          <a:prstGeom prst="rect">
            <a:avLst/>
          </a:prstGeom>
          <a:noFill/>
        </p:spPr>
        <p:txBody>
          <a:bodyPr wrap="square">
            <a:spAutoFit/>
          </a:bodyPr>
          <a:lstStyle/>
          <a:p>
            <a:pPr algn="just"/>
            <a:r>
              <a:rPr lang="it-IT" b="1" dirty="0">
                <a:solidFill>
                  <a:srgbClr val="FF0000"/>
                </a:solidFill>
                <a:latin typeface="Arial" panose="020B0604020202020204" pitchFamily="34" charset="0"/>
                <a:cs typeface="Arial" panose="020B0604020202020204" pitchFamily="34" charset="0"/>
              </a:rPr>
              <a:t>Obiettivi del monitoraggio Ambiente Idrico</a:t>
            </a:r>
          </a:p>
          <a:p>
            <a:pPr algn="just"/>
            <a:r>
              <a:rPr lang="it-IT" b="1" dirty="0">
                <a:latin typeface="Arial" panose="020B0604020202020204" pitchFamily="34" charset="0"/>
                <a:cs typeface="Arial" panose="020B0604020202020204" pitchFamily="34" charset="0"/>
              </a:rPr>
              <a:t>I parametri di controllo sono definiti in base alla tipologia del corpo ricettore e dovranno avere come obiettivo la verifica del </a:t>
            </a:r>
            <a:r>
              <a:rPr lang="it-IT" b="1" dirty="0">
                <a:solidFill>
                  <a:srgbClr val="FF0000"/>
                </a:solidFill>
                <a:latin typeface="Arial" panose="020B0604020202020204" pitchFamily="34" charset="0"/>
                <a:cs typeface="Arial" panose="020B0604020202020204" pitchFamily="34" charset="0"/>
              </a:rPr>
              <a:t>«non deterioramento della risorsa idrica interferita»</a:t>
            </a:r>
            <a:r>
              <a:rPr lang="it-IT" b="1" dirty="0">
                <a:latin typeface="Arial" panose="020B0604020202020204" pitchFamily="34" charset="0"/>
                <a:cs typeface="Arial" panose="020B0604020202020204" pitchFamily="34" charset="0"/>
              </a:rPr>
              <a:t> </a:t>
            </a:r>
          </a:p>
          <a:p>
            <a:pPr algn="just"/>
            <a:r>
              <a:rPr lang="it-IT" b="1" dirty="0">
                <a:latin typeface="Arial" panose="020B0604020202020204" pitchFamily="34" charset="0"/>
                <a:cs typeface="Arial" panose="020B0604020202020204" pitchFamily="34" charset="0"/>
              </a:rPr>
              <a:t>Il PMA, nelle fasi di CO e PO, dovrà pertanto acquisire dati relativi alle:</a:t>
            </a:r>
          </a:p>
          <a:p>
            <a:pPr algn="just"/>
            <a:r>
              <a:rPr lang="it-IT" b="1" dirty="0">
                <a:latin typeface="Arial" panose="020B0604020202020204" pitchFamily="34" charset="0"/>
                <a:cs typeface="Arial" panose="020B0604020202020204" pitchFamily="34" charset="0"/>
              </a:rPr>
              <a:t>-Variazioni dello </a:t>
            </a:r>
            <a:r>
              <a:rPr lang="it-IT" b="1" dirty="0">
                <a:solidFill>
                  <a:srgbClr val="FF0000"/>
                </a:solidFill>
                <a:latin typeface="Arial" panose="020B0604020202020204" pitchFamily="34" charset="0"/>
                <a:cs typeface="Arial" panose="020B0604020202020204" pitchFamily="34" charset="0"/>
              </a:rPr>
              <a:t>stato quali-quantitativo </a:t>
            </a:r>
            <a:r>
              <a:rPr lang="it-IT" b="1" dirty="0">
                <a:latin typeface="Arial" panose="020B0604020202020204" pitchFamily="34" charset="0"/>
                <a:cs typeface="Arial" panose="020B0604020202020204" pitchFamily="34" charset="0"/>
              </a:rPr>
              <a:t>dei corpi idrici indagati</a:t>
            </a:r>
          </a:p>
          <a:p>
            <a:pPr algn="just"/>
            <a:r>
              <a:rPr lang="it-IT" b="1" dirty="0">
                <a:latin typeface="Arial" panose="020B0604020202020204" pitchFamily="34" charset="0"/>
                <a:cs typeface="Arial" panose="020B0604020202020204" pitchFamily="34" charset="0"/>
              </a:rPr>
              <a:t>-Variazioni delle </a:t>
            </a:r>
            <a:r>
              <a:rPr lang="it-IT" b="1" dirty="0">
                <a:solidFill>
                  <a:srgbClr val="FF0000"/>
                </a:solidFill>
                <a:latin typeface="Arial" panose="020B0604020202020204" pitchFamily="34" charset="0"/>
                <a:cs typeface="Arial" panose="020B0604020202020204" pitchFamily="34" charset="0"/>
              </a:rPr>
              <a:t>caratteristiche idrografiche e del regime idrogeologico e idraulico </a:t>
            </a:r>
            <a:r>
              <a:rPr lang="it-IT" b="1" dirty="0">
                <a:latin typeface="Arial" panose="020B0604020202020204" pitchFamily="34" charset="0"/>
                <a:cs typeface="Arial" panose="020B0604020202020204" pitchFamily="34" charset="0"/>
              </a:rPr>
              <a:t>dei corsi d’acqua e delle falde</a:t>
            </a:r>
          </a:p>
          <a:p>
            <a:pPr algn="just"/>
            <a:r>
              <a:rPr lang="it-IT" b="1" dirty="0">
                <a:latin typeface="Arial" panose="020B0604020202020204" pitchFamily="34" charset="0"/>
                <a:cs typeface="Arial" panose="020B0604020202020204" pitchFamily="34" charset="0"/>
              </a:rPr>
              <a:t>Valutare interferenze sul trasporto naturale di sedimenti, sui processi di erosione e conseguente modifica degli alvei dei corsi d’acqua e delle zone di ricarica delle falde acquifere.</a:t>
            </a:r>
          </a:p>
          <a:p>
            <a:pPr algn="just"/>
            <a:endParaRPr lang="it-IT" b="1" dirty="0">
              <a:latin typeface="Arial" panose="020B0604020202020204" pitchFamily="34" charset="0"/>
              <a:cs typeface="Arial" panose="020B0604020202020204" pitchFamily="34" charset="0"/>
            </a:endParaRPr>
          </a:p>
          <a:p>
            <a:pPr algn="just"/>
            <a:r>
              <a:rPr lang="it-IT" b="1" dirty="0">
                <a:latin typeface="Arial" panose="020B0604020202020204" pitchFamily="34" charset="0"/>
                <a:cs typeface="Arial" panose="020B0604020202020204" pitchFamily="34" charset="0"/>
              </a:rPr>
              <a:t>Le prove dovranno essere eseguite secondo specifiche </a:t>
            </a:r>
            <a:r>
              <a:rPr lang="it-IT" b="1" dirty="0">
                <a:solidFill>
                  <a:srgbClr val="FF0000"/>
                </a:solidFill>
                <a:latin typeface="Arial" panose="020B0604020202020204" pitchFamily="34" charset="0"/>
                <a:cs typeface="Arial" panose="020B0604020202020204" pitchFamily="34" charset="0"/>
              </a:rPr>
              <a:t>metodiche standard</a:t>
            </a:r>
            <a:r>
              <a:rPr lang="it-IT" b="1" dirty="0">
                <a:latin typeface="Arial" panose="020B0604020202020204" pitchFamily="34" charset="0"/>
                <a:cs typeface="Arial" panose="020B0604020202020204" pitchFamily="34" charset="0"/>
              </a:rPr>
              <a:t> predefinite, insieme alle </a:t>
            </a:r>
            <a:r>
              <a:rPr lang="it-IT" b="1" dirty="0">
                <a:solidFill>
                  <a:srgbClr val="FF0000"/>
                </a:solidFill>
                <a:latin typeface="Arial" panose="020B0604020202020204" pitchFamily="34" charset="0"/>
                <a:cs typeface="Arial" panose="020B0604020202020204" pitchFamily="34" charset="0"/>
              </a:rPr>
              <a:t>metodiche di campionamento ufficiali</a:t>
            </a:r>
            <a:r>
              <a:rPr lang="it-IT" b="1" dirty="0">
                <a:latin typeface="Arial" panose="020B0604020202020204" pitchFamily="34" charset="0"/>
                <a:cs typeface="Arial" panose="020B0604020202020204" pitchFamily="34" charset="0"/>
              </a:rPr>
              <a:t>, nei tempi previsti dal PMA, e confrontati con i valori limite della matrice di riferimento, nonché con le soglie indicate dal SIA.</a:t>
            </a:r>
          </a:p>
          <a:p>
            <a:pPr algn="just"/>
            <a:endParaRPr lang="it-IT" b="1" dirty="0">
              <a:latin typeface="Arial" panose="020B0604020202020204" pitchFamily="34" charset="0"/>
              <a:cs typeface="Arial" panose="020B0604020202020204" pitchFamily="34" charset="0"/>
            </a:endParaRPr>
          </a:p>
          <a:p>
            <a:pPr algn="just"/>
            <a:endParaRPr lang="it-IT" sz="1800" b="1" dirty="0">
              <a:solidFill>
                <a:srgbClr val="FF0000"/>
              </a:solidFill>
              <a:latin typeface="Arial" panose="020B0604020202020204" pitchFamily="34" charset="0"/>
              <a:cs typeface="Arial" panose="020B0604020202020204" pitchFamily="34" charset="0"/>
            </a:endParaRPr>
          </a:p>
        </p:txBody>
      </p:sp>
      <p:sp>
        <p:nvSpPr>
          <p:cNvPr id="6" name="CasellaDiTesto 5">
            <a:extLst>
              <a:ext uri="{FF2B5EF4-FFF2-40B4-BE49-F238E27FC236}">
                <a16:creationId xmlns:a16="http://schemas.microsoft.com/office/drawing/2014/main" id="{82273679-5A33-468E-9544-991BE3243E9E}"/>
              </a:ext>
            </a:extLst>
          </p:cNvPr>
          <p:cNvSpPr txBox="1"/>
          <p:nvPr/>
        </p:nvSpPr>
        <p:spPr>
          <a:xfrm>
            <a:off x="611560" y="332656"/>
            <a:ext cx="7128792" cy="584775"/>
          </a:xfrm>
          <a:prstGeom prst="rect">
            <a:avLst/>
          </a:prstGeom>
          <a:noFill/>
        </p:spPr>
        <p:txBody>
          <a:bodyPr wrap="square">
            <a:spAutoFit/>
          </a:bodyPr>
          <a:lstStyle/>
          <a:p>
            <a:pPr eaLnBrk="1" hangingPunct="1">
              <a:spcBef>
                <a:spcPts val="500"/>
              </a:spcBef>
              <a:buSzPct val="75000"/>
            </a:pPr>
            <a:r>
              <a:rPr lang="it-IT" altLang="it-IT" sz="3200" b="1" i="1" dirty="0">
                <a:solidFill>
                  <a:srgbClr val="FF0000"/>
                </a:solidFill>
                <a:latin typeface="Arial" pitchFamily="34" charset="0"/>
                <a:cs typeface="Times New Roman" pitchFamily="18" charset="0"/>
              </a:rPr>
              <a:t>Componente Ambiente Idrico</a:t>
            </a:r>
          </a:p>
        </p:txBody>
      </p:sp>
    </p:spTree>
    <p:extLst>
      <p:ext uri="{BB962C8B-B14F-4D97-AF65-F5344CB8AC3E}">
        <p14:creationId xmlns:p14="http://schemas.microsoft.com/office/powerpoint/2010/main" val="37161917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6A71DB12-1454-93C6-0B02-D0193FCFC81E}"/>
              </a:ext>
            </a:extLst>
          </p:cNvPr>
          <p:cNvPicPr>
            <a:picLocks noChangeAspect="1"/>
          </p:cNvPicPr>
          <p:nvPr/>
        </p:nvPicPr>
        <p:blipFill>
          <a:blip r:embed="rId2"/>
          <a:stretch>
            <a:fillRect/>
          </a:stretch>
        </p:blipFill>
        <p:spPr>
          <a:xfrm>
            <a:off x="442855" y="548680"/>
            <a:ext cx="8258289" cy="5184576"/>
          </a:xfrm>
          <a:prstGeom prst="rect">
            <a:avLst/>
          </a:prstGeom>
        </p:spPr>
      </p:pic>
    </p:spTree>
    <p:extLst>
      <p:ext uri="{BB962C8B-B14F-4D97-AF65-F5344CB8AC3E}">
        <p14:creationId xmlns:p14="http://schemas.microsoft.com/office/powerpoint/2010/main" val="3397977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E16CA853-D2E5-1F6D-2CE3-A6B73E6011B7}"/>
              </a:ext>
            </a:extLst>
          </p:cNvPr>
          <p:cNvPicPr>
            <a:picLocks noChangeAspect="1"/>
          </p:cNvPicPr>
          <p:nvPr/>
        </p:nvPicPr>
        <p:blipFill>
          <a:blip r:embed="rId2"/>
          <a:stretch>
            <a:fillRect/>
          </a:stretch>
        </p:blipFill>
        <p:spPr>
          <a:xfrm>
            <a:off x="689260" y="332656"/>
            <a:ext cx="7765479" cy="5384159"/>
          </a:xfrm>
          <a:prstGeom prst="rect">
            <a:avLst/>
          </a:prstGeom>
        </p:spPr>
      </p:pic>
    </p:spTree>
    <p:extLst>
      <p:ext uri="{BB962C8B-B14F-4D97-AF65-F5344CB8AC3E}">
        <p14:creationId xmlns:p14="http://schemas.microsoft.com/office/powerpoint/2010/main" val="21919174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2FCDE602-ECCA-69CE-234A-7B1B31845CE5}"/>
              </a:ext>
            </a:extLst>
          </p:cNvPr>
          <p:cNvPicPr>
            <a:picLocks noChangeAspect="1"/>
          </p:cNvPicPr>
          <p:nvPr/>
        </p:nvPicPr>
        <p:blipFill>
          <a:blip r:embed="rId2"/>
          <a:stretch>
            <a:fillRect/>
          </a:stretch>
        </p:blipFill>
        <p:spPr>
          <a:xfrm>
            <a:off x="755553" y="476672"/>
            <a:ext cx="7632894" cy="5147925"/>
          </a:xfrm>
          <a:prstGeom prst="rect">
            <a:avLst/>
          </a:prstGeom>
        </p:spPr>
      </p:pic>
    </p:spTree>
    <p:extLst>
      <p:ext uri="{BB962C8B-B14F-4D97-AF65-F5344CB8AC3E}">
        <p14:creationId xmlns:p14="http://schemas.microsoft.com/office/powerpoint/2010/main" val="3467190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111E1D8F-5298-CFFF-C90D-275BF7D4809A}"/>
              </a:ext>
            </a:extLst>
          </p:cNvPr>
          <p:cNvPicPr>
            <a:picLocks noChangeAspect="1"/>
          </p:cNvPicPr>
          <p:nvPr/>
        </p:nvPicPr>
        <p:blipFill>
          <a:blip r:embed="rId2"/>
          <a:stretch>
            <a:fillRect/>
          </a:stretch>
        </p:blipFill>
        <p:spPr>
          <a:xfrm>
            <a:off x="890043" y="476672"/>
            <a:ext cx="7363914" cy="5042966"/>
          </a:xfrm>
          <a:prstGeom prst="rect">
            <a:avLst/>
          </a:prstGeom>
        </p:spPr>
      </p:pic>
    </p:spTree>
    <p:extLst>
      <p:ext uri="{BB962C8B-B14F-4D97-AF65-F5344CB8AC3E}">
        <p14:creationId xmlns:p14="http://schemas.microsoft.com/office/powerpoint/2010/main" val="23770938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C0396097-2B93-415F-639F-0C55C8B54BEC}"/>
              </a:ext>
            </a:extLst>
          </p:cNvPr>
          <p:cNvPicPr>
            <a:picLocks noChangeAspect="1"/>
          </p:cNvPicPr>
          <p:nvPr/>
        </p:nvPicPr>
        <p:blipFill>
          <a:blip r:embed="rId2"/>
          <a:stretch>
            <a:fillRect/>
          </a:stretch>
        </p:blipFill>
        <p:spPr>
          <a:xfrm>
            <a:off x="573627" y="620688"/>
            <a:ext cx="7996745" cy="4922728"/>
          </a:xfrm>
          <a:prstGeom prst="rect">
            <a:avLst/>
          </a:prstGeom>
        </p:spPr>
      </p:pic>
    </p:spTree>
    <p:extLst>
      <p:ext uri="{BB962C8B-B14F-4D97-AF65-F5344CB8AC3E}">
        <p14:creationId xmlns:p14="http://schemas.microsoft.com/office/powerpoint/2010/main" val="4846745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37DF5AC6-A761-12B9-C117-85375B925DF2}"/>
              </a:ext>
            </a:extLst>
          </p:cNvPr>
          <p:cNvPicPr>
            <a:picLocks noChangeAspect="1"/>
          </p:cNvPicPr>
          <p:nvPr/>
        </p:nvPicPr>
        <p:blipFill>
          <a:blip r:embed="rId2"/>
          <a:stretch>
            <a:fillRect/>
          </a:stretch>
        </p:blipFill>
        <p:spPr>
          <a:xfrm>
            <a:off x="759363" y="476672"/>
            <a:ext cx="7625274" cy="5254794"/>
          </a:xfrm>
          <a:prstGeom prst="rect">
            <a:avLst/>
          </a:prstGeom>
        </p:spPr>
      </p:pic>
    </p:spTree>
    <p:extLst>
      <p:ext uri="{BB962C8B-B14F-4D97-AF65-F5344CB8AC3E}">
        <p14:creationId xmlns:p14="http://schemas.microsoft.com/office/powerpoint/2010/main" val="13762225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7B7CCF9C-D249-E611-138C-E945A157DB37}"/>
              </a:ext>
            </a:extLst>
          </p:cNvPr>
          <p:cNvPicPr>
            <a:picLocks noChangeAspect="1"/>
          </p:cNvPicPr>
          <p:nvPr/>
        </p:nvPicPr>
        <p:blipFill>
          <a:blip r:embed="rId2"/>
          <a:stretch>
            <a:fillRect/>
          </a:stretch>
        </p:blipFill>
        <p:spPr>
          <a:xfrm>
            <a:off x="611537" y="692696"/>
            <a:ext cx="7920926" cy="4525229"/>
          </a:xfrm>
          <a:prstGeom prst="rect">
            <a:avLst/>
          </a:prstGeom>
        </p:spPr>
      </p:pic>
    </p:spTree>
    <p:extLst>
      <p:ext uri="{BB962C8B-B14F-4D97-AF65-F5344CB8AC3E}">
        <p14:creationId xmlns:p14="http://schemas.microsoft.com/office/powerpoint/2010/main" val="40977127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BF540D1E-DF81-2AB5-AC47-58EA863FC63E}"/>
              </a:ext>
            </a:extLst>
          </p:cNvPr>
          <p:cNvPicPr>
            <a:picLocks noChangeAspect="1"/>
          </p:cNvPicPr>
          <p:nvPr/>
        </p:nvPicPr>
        <p:blipFill>
          <a:blip r:embed="rId2"/>
          <a:stretch>
            <a:fillRect/>
          </a:stretch>
        </p:blipFill>
        <p:spPr>
          <a:xfrm>
            <a:off x="537818" y="1124744"/>
            <a:ext cx="8068364" cy="3434755"/>
          </a:xfrm>
          <a:prstGeom prst="rect">
            <a:avLst/>
          </a:prstGeom>
        </p:spPr>
      </p:pic>
    </p:spTree>
    <p:extLst>
      <p:ext uri="{BB962C8B-B14F-4D97-AF65-F5344CB8AC3E}">
        <p14:creationId xmlns:p14="http://schemas.microsoft.com/office/powerpoint/2010/main" val="11414521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44C32E80-2765-9F92-A881-5DBCFFCF7A42}"/>
              </a:ext>
            </a:extLst>
          </p:cNvPr>
          <p:cNvPicPr>
            <a:picLocks noChangeAspect="1"/>
          </p:cNvPicPr>
          <p:nvPr/>
        </p:nvPicPr>
        <p:blipFill>
          <a:blip r:embed="rId2"/>
          <a:stretch>
            <a:fillRect/>
          </a:stretch>
        </p:blipFill>
        <p:spPr>
          <a:xfrm>
            <a:off x="755576" y="980728"/>
            <a:ext cx="7905297" cy="3959888"/>
          </a:xfrm>
          <a:prstGeom prst="rect">
            <a:avLst/>
          </a:prstGeom>
        </p:spPr>
      </p:pic>
    </p:spTree>
    <p:extLst>
      <p:ext uri="{BB962C8B-B14F-4D97-AF65-F5344CB8AC3E}">
        <p14:creationId xmlns:p14="http://schemas.microsoft.com/office/powerpoint/2010/main" val="2627225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ChangeArrowheads="1"/>
          </p:cNvSpPr>
          <p:nvPr/>
        </p:nvSpPr>
        <p:spPr bwMode="auto">
          <a:xfrm>
            <a:off x="395288" y="1268413"/>
            <a:ext cx="8425184" cy="4192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SimSun" pitchFamily="2"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SimSun" pitchFamily="2"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SimSun" pitchFamily="2"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SimSun" pitchFamily="2"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SimSun" pitchFamily="2"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SimSun" pitchFamily="2"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SimSun" pitchFamily="2"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SimSun" pitchFamily="2"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SimSun" pitchFamily="2" charset="-122"/>
              </a:defRPr>
            </a:lvl9pPr>
          </a:lstStyle>
          <a:p>
            <a:pPr eaLnBrk="1" hangingPunct="1">
              <a:lnSpc>
                <a:spcPct val="150000"/>
              </a:lnSpc>
              <a:buClr>
                <a:srgbClr val="000000"/>
              </a:buClr>
              <a:buSzPct val="100000"/>
              <a:buFont typeface="Times New Roman" panose="02020603050405020304" pitchFamily="18" charset="0"/>
              <a:buNone/>
              <a:defRPr/>
            </a:pPr>
            <a:r>
              <a:rPr lang="it-IT" altLang="it-IT" sz="2000" b="1" dirty="0">
                <a:solidFill>
                  <a:schemeClr val="tx1"/>
                </a:solidFill>
                <a:latin typeface="Arial" pitchFamily="34" charset="0"/>
                <a:cs typeface="Times New Roman" pitchFamily="18" charset="0"/>
              </a:rPr>
              <a:t>Riferimenti Normativi:</a:t>
            </a:r>
          </a:p>
          <a:p>
            <a:pPr marL="342900" indent="-342900" eaLnBrk="1" hangingPunct="1">
              <a:lnSpc>
                <a:spcPct val="150000"/>
              </a:lnSpc>
              <a:buClr>
                <a:srgbClr val="000000"/>
              </a:buClr>
              <a:buSzPct val="100000"/>
              <a:buFontTx/>
              <a:buChar char="-"/>
              <a:defRPr/>
            </a:pPr>
            <a:r>
              <a:rPr lang="it-IT" altLang="it-IT" sz="2000" b="1" dirty="0" err="1">
                <a:solidFill>
                  <a:schemeClr val="tx1"/>
                </a:solidFill>
                <a:latin typeface="Arial" pitchFamily="34" charset="0"/>
                <a:cs typeface="Times New Roman" pitchFamily="18" charset="0"/>
              </a:rPr>
              <a:t>D.Lgs.</a:t>
            </a:r>
            <a:r>
              <a:rPr lang="it-IT" altLang="it-IT" sz="2000" b="1" dirty="0">
                <a:solidFill>
                  <a:schemeClr val="tx1"/>
                </a:solidFill>
                <a:latin typeface="Arial" pitchFamily="34" charset="0"/>
                <a:cs typeface="Times New Roman" pitchFamily="18" charset="0"/>
              </a:rPr>
              <a:t> 152/06 , art. 28: «viene richiesto di inserire nel processo di VIA il PMA, come </a:t>
            </a:r>
            <a:r>
              <a:rPr lang="it-IT" altLang="it-IT" sz="2000" b="1" dirty="0">
                <a:solidFill>
                  <a:srgbClr val="FF0000"/>
                </a:solidFill>
                <a:latin typeface="Arial" pitchFamily="34" charset="0"/>
                <a:cs typeface="Times New Roman" pitchFamily="18" charset="0"/>
              </a:rPr>
              <a:t>strumento di misura </a:t>
            </a:r>
            <a:r>
              <a:rPr lang="it-IT" altLang="it-IT" sz="2000" b="1" dirty="0">
                <a:solidFill>
                  <a:schemeClr val="tx1"/>
                </a:solidFill>
                <a:latin typeface="Arial" pitchFamily="34" charset="0"/>
                <a:cs typeface="Times New Roman" pitchFamily="18" charset="0"/>
              </a:rPr>
              <a:t>dell’evoluzione dell’Ambiente nelle </a:t>
            </a:r>
            <a:r>
              <a:rPr lang="it-IT" altLang="it-IT" sz="2000" b="1" dirty="0">
                <a:solidFill>
                  <a:srgbClr val="FF0000"/>
                </a:solidFill>
                <a:latin typeface="Arial" pitchFamily="34" charset="0"/>
                <a:cs typeface="Times New Roman" pitchFamily="18" charset="0"/>
              </a:rPr>
              <a:t>diverse fasi </a:t>
            </a:r>
            <a:r>
              <a:rPr lang="it-IT" altLang="it-IT" sz="2000" b="1" dirty="0">
                <a:solidFill>
                  <a:schemeClr val="tx1"/>
                </a:solidFill>
                <a:latin typeface="Arial" pitchFamily="34" charset="0"/>
                <a:cs typeface="Times New Roman" pitchFamily="18" charset="0"/>
              </a:rPr>
              <a:t>di attuazione del progetto»</a:t>
            </a:r>
          </a:p>
          <a:p>
            <a:pPr marL="342900" indent="-342900" eaLnBrk="1" hangingPunct="1">
              <a:lnSpc>
                <a:spcPct val="150000"/>
              </a:lnSpc>
              <a:buClr>
                <a:srgbClr val="000000"/>
              </a:buClr>
              <a:buSzPct val="100000"/>
              <a:buFontTx/>
              <a:buChar char="-"/>
              <a:defRPr/>
            </a:pPr>
            <a:endParaRPr lang="it-IT" altLang="it-IT" sz="2000" b="1" dirty="0">
              <a:solidFill>
                <a:schemeClr val="tx1"/>
              </a:solidFill>
              <a:latin typeface="Arial" pitchFamily="34" charset="0"/>
              <a:cs typeface="Times New Roman" pitchFamily="18" charset="0"/>
            </a:endParaRPr>
          </a:p>
          <a:p>
            <a:pPr marL="342900" indent="-342900" eaLnBrk="1" hangingPunct="1">
              <a:lnSpc>
                <a:spcPct val="150000"/>
              </a:lnSpc>
              <a:buClr>
                <a:srgbClr val="000000"/>
              </a:buClr>
              <a:buSzPct val="100000"/>
              <a:buFontTx/>
              <a:buChar char="-"/>
              <a:defRPr/>
            </a:pPr>
            <a:r>
              <a:rPr lang="it-IT" altLang="it-IT" sz="2000" b="1" dirty="0" err="1">
                <a:solidFill>
                  <a:schemeClr val="tx1"/>
                </a:solidFill>
                <a:latin typeface="Arial" pitchFamily="34" charset="0"/>
                <a:cs typeface="Times New Roman" pitchFamily="18" charset="0"/>
              </a:rPr>
              <a:t>D.Lgs.</a:t>
            </a:r>
            <a:r>
              <a:rPr lang="it-IT" altLang="it-IT" sz="2000" b="1" dirty="0">
                <a:solidFill>
                  <a:schemeClr val="tx1"/>
                </a:solidFill>
                <a:latin typeface="Arial" pitchFamily="34" charset="0"/>
                <a:cs typeface="Times New Roman" pitchFamily="18" charset="0"/>
              </a:rPr>
              <a:t> 163/2006, allegato XXI: «viene richiesto di inserire il PMA negli allegati tecnici del </a:t>
            </a:r>
            <a:r>
              <a:rPr lang="it-IT" altLang="it-IT" sz="2000" b="1" dirty="0">
                <a:solidFill>
                  <a:srgbClr val="FF0000"/>
                </a:solidFill>
                <a:latin typeface="Arial" pitchFamily="34" charset="0"/>
                <a:cs typeface="Times New Roman" pitchFamily="18" charset="0"/>
              </a:rPr>
              <a:t>Progetto Definitivo ed Esecutivo </a:t>
            </a:r>
            <a:r>
              <a:rPr lang="it-IT" altLang="it-IT" sz="2000" b="1" dirty="0">
                <a:solidFill>
                  <a:schemeClr val="tx1"/>
                </a:solidFill>
                <a:latin typeface="Arial" pitchFamily="34" charset="0"/>
                <a:cs typeface="Times New Roman" pitchFamily="18" charset="0"/>
              </a:rPr>
              <a:t>di Opere di cui alla Legge Obiettivo (grandi infrastrutture e insediamenti produttivi strategici)»</a:t>
            </a:r>
            <a:endParaRPr lang="it-IT" altLang="it-IT" sz="1800" b="1" dirty="0">
              <a:solidFill>
                <a:srgbClr val="006600"/>
              </a:solidFill>
              <a:latin typeface="Arial" pitchFamily="34" charset="0"/>
              <a:cs typeface="Times New Roman" pitchFamily="18" charset="0"/>
            </a:endParaRPr>
          </a:p>
        </p:txBody>
      </p:sp>
      <p:sp>
        <p:nvSpPr>
          <p:cNvPr id="96259" name="Rectangle 9"/>
          <p:cNvSpPr>
            <a:spLocks noChangeArrowheads="1"/>
          </p:cNvSpPr>
          <p:nvPr/>
        </p:nvSpPr>
        <p:spPr bwMode="auto">
          <a:xfrm>
            <a:off x="381000" y="476250"/>
            <a:ext cx="7503368" cy="586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SimSun" pitchFamily="2"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SimSun" pitchFamily="2"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SimSun" pitchFamily="2"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SimSun" pitchFamily="2"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SimSun" pitchFamily="2" charset="-122"/>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SimSun" pitchFamily="2" charset="-122"/>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SimSun" pitchFamily="2" charset="-122"/>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SimSun" pitchFamily="2" charset="-122"/>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SimSun" pitchFamily="2" charset="-122"/>
              </a:defRPr>
            </a:lvl9pPr>
          </a:lstStyle>
          <a:p>
            <a:pPr eaLnBrk="1" hangingPunct="1">
              <a:buClr>
                <a:srgbClr val="000000"/>
              </a:buClr>
              <a:buSzPct val="100000"/>
              <a:buFont typeface="Times New Roman" pitchFamily="18" charset="0"/>
              <a:buNone/>
            </a:pPr>
            <a:r>
              <a:rPr lang="it-IT" altLang="it-IT" sz="3200" b="1" dirty="0">
                <a:solidFill>
                  <a:srgbClr val="CC3300"/>
                </a:solidFill>
                <a:latin typeface="Arial" pitchFamily="34" charset="0"/>
                <a:cs typeface="Times New Roman" pitchFamily="18" charset="0"/>
              </a:rPr>
              <a:t>Piano di Monitoraggio Ambientale</a:t>
            </a:r>
          </a:p>
        </p:txBody>
      </p:sp>
    </p:spTree>
    <p:extLst>
      <p:ext uri="{BB962C8B-B14F-4D97-AF65-F5344CB8AC3E}">
        <p14:creationId xmlns:p14="http://schemas.microsoft.com/office/powerpoint/2010/main" val="37763019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F98EF712-DB7B-5A1A-4906-45DA90758B8C}"/>
              </a:ext>
            </a:extLst>
          </p:cNvPr>
          <p:cNvPicPr>
            <a:picLocks noChangeAspect="1"/>
          </p:cNvPicPr>
          <p:nvPr/>
        </p:nvPicPr>
        <p:blipFill>
          <a:blip r:embed="rId2"/>
          <a:stretch>
            <a:fillRect/>
          </a:stretch>
        </p:blipFill>
        <p:spPr>
          <a:xfrm>
            <a:off x="611560" y="1484784"/>
            <a:ext cx="8150800" cy="2552723"/>
          </a:xfrm>
          <a:prstGeom prst="rect">
            <a:avLst/>
          </a:prstGeom>
        </p:spPr>
      </p:pic>
    </p:spTree>
    <p:extLst>
      <p:ext uri="{BB962C8B-B14F-4D97-AF65-F5344CB8AC3E}">
        <p14:creationId xmlns:p14="http://schemas.microsoft.com/office/powerpoint/2010/main" val="14426719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E0A45BC8-D323-E2A5-FE01-6D6FBF1920E4}"/>
              </a:ext>
            </a:extLst>
          </p:cNvPr>
          <p:cNvPicPr>
            <a:picLocks noChangeAspect="1"/>
          </p:cNvPicPr>
          <p:nvPr/>
        </p:nvPicPr>
        <p:blipFill>
          <a:blip r:embed="rId2"/>
          <a:stretch>
            <a:fillRect/>
          </a:stretch>
        </p:blipFill>
        <p:spPr>
          <a:xfrm>
            <a:off x="645830" y="548680"/>
            <a:ext cx="7852340" cy="4989135"/>
          </a:xfrm>
          <a:prstGeom prst="rect">
            <a:avLst/>
          </a:prstGeom>
        </p:spPr>
      </p:pic>
    </p:spTree>
    <p:extLst>
      <p:ext uri="{BB962C8B-B14F-4D97-AF65-F5344CB8AC3E}">
        <p14:creationId xmlns:p14="http://schemas.microsoft.com/office/powerpoint/2010/main" val="26412265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5D9C0E10-291F-AB68-3BEF-8FA5ECCA01FA}"/>
              </a:ext>
            </a:extLst>
          </p:cNvPr>
          <p:cNvPicPr>
            <a:picLocks noChangeAspect="1"/>
          </p:cNvPicPr>
          <p:nvPr/>
        </p:nvPicPr>
        <p:blipFill>
          <a:blip r:embed="rId2"/>
          <a:stretch>
            <a:fillRect/>
          </a:stretch>
        </p:blipFill>
        <p:spPr>
          <a:xfrm>
            <a:off x="573822" y="404664"/>
            <a:ext cx="7996356" cy="5124374"/>
          </a:xfrm>
          <a:prstGeom prst="rect">
            <a:avLst/>
          </a:prstGeom>
        </p:spPr>
      </p:pic>
    </p:spTree>
    <p:extLst>
      <p:ext uri="{BB962C8B-B14F-4D97-AF65-F5344CB8AC3E}">
        <p14:creationId xmlns:p14="http://schemas.microsoft.com/office/powerpoint/2010/main" val="377083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F4609CAD-9EA5-602B-65E7-CC7C910078A9}"/>
              </a:ext>
            </a:extLst>
          </p:cNvPr>
          <p:cNvPicPr>
            <a:picLocks noChangeAspect="1"/>
          </p:cNvPicPr>
          <p:nvPr/>
        </p:nvPicPr>
        <p:blipFill>
          <a:blip r:embed="rId2"/>
          <a:stretch>
            <a:fillRect/>
          </a:stretch>
        </p:blipFill>
        <p:spPr>
          <a:xfrm>
            <a:off x="1013490" y="404664"/>
            <a:ext cx="7117019" cy="4772895"/>
          </a:xfrm>
          <a:prstGeom prst="rect">
            <a:avLst/>
          </a:prstGeom>
        </p:spPr>
      </p:pic>
    </p:spTree>
    <p:extLst>
      <p:ext uri="{BB962C8B-B14F-4D97-AF65-F5344CB8AC3E}">
        <p14:creationId xmlns:p14="http://schemas.microsoft.com/office/powerpoint/2010/main" val="31767308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450BB24C-D369-5DFB-43FC-9B504D186DF1}"/>
              </a:ext>
            </a:extLst>
          </p:cNvPr>
          <p:cNvPicPr>
            <a:picLocks noChangeAspect="1"/>
          </p:cNvPicPr>
          <p:nvPr/>
        </p:nvPicPr>
        <p:blipFill>
          <a:blip r:embed="rId2"/>
          <a:stretch>
            <a:fillRect/>
          </a:stretch>
        </p:blipFill>
        <p:spPr>
          <a:xfrm>
            <a:off x="611560" y="548680"/>
            <a:ext cx="8212380" cy="5255325"/>
          </a:xfrm>
          <a:prstGeom prst="rect">
            <a:avLst/>
          </a:prstGeom>
        </p:spPr>
      </p:pic>
    </p:spTree>
    <p:extLst>
      <p:ext uri="{BB962C8B-B14F-4D97-AF65-F5344CB8AC3E}">
        <p14:creationId xmlns:p14="http://schemas.microsoft.com/office/powerpoint/2010/main" val="22731612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EF048CAB-DBBB-6A9B-8277-41B6FAF2DFF0}"/>
              </a:ext>
            </a:extLst>
          </p:cNvPr>
          <p:cNvPicPr>
            <a:picLocks noChangeAspect="1"/>
          </p:cNvPicPr>
          <p:nvPr/>
        </p:nvPicPr>
        <p:blipFill>
          <a:blip r:embed="rId2"/>
          <a:stretch>
            <a:fillRect/>
          </a:stretch>
        </p:blipFill>
        <p:spPr>
          <a:xfrm>
            <a:off x="234569" y="1124744"/>
            <a:ext cx="8674861" cy="2952328"/>
          </a:xfrm>
          <a:prstGeom prst="rect">
            <a:avLst/>
          </a:prstGeom>
        </p:spPr>
      </p:pic>
    </p:spTree>
    <p:extLst>
      <p:ext uri="{BB962C8B-B14F-4D97-AF65-F5344CB8AC3E}">
        <p14:creationId xmlns:p14="http://schemas.microsoft.com/office/powerpoint/2010/main" val="5096300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9" name="Rectangle 2"/>
          <p:cNvSpPr>
            <a:spLocks noChangeArrowheads="1"/>
          </p:cNvSpPr>
          <p:nvPr/>
        </p:nvSpPr>
        <p:spPr bwMode="auto">
          <a:xfrm>
            <a:off x="1174576" y="1628800"/>
            <a:ext cx="67818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SimSun" pitchFamily="2"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SimSun" pitchFamily="2"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SimSun" pitchFamily="2"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SimSun" pitchFamily="2"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SimSun" pitchFamily="2" charset="-122"/>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SimSun" pitchFamily="2" charset="-122"/>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SimSun" pitchFamily="2" charset="-122"/>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SimSun" pitchFamily="2" charset="-122"/>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SimSun" pitchFamily="2" charset="-122"/>
              </a:defRPr>
            </a:lvl9pPr>
          </a:lstStyle>
          <a:p>
            <a:pPr eaLnBrk="1" hangingPunct="1">
              <a:spcBef>
                <a:spcPts val="2750"/>
              </a:spcBef>
              <a:buClr>
                <a:srgbClr val="000000"/>
              </a:buClr>
              <a:buSzPct val="100000"/>
              <a:buFont typeface="Times New Roman" pitchFamily="18" charset="0"/>
              <a:buNone/>
            </a:pPr>
            <a:r>
              <a:rPr lang="it-IT" altLang="it-IT" sz="4400" b="1" dirty="0">
                <a:solidFill>
                  <a:srgbClr val="C00000"/>
                </a:solidFill>
                <a:latin typeface="Arial" pitchFamily="34" charset="0"/>
              </a:rPr>
              <a:t>Grazie per l’attenzione</a:t>
            </a:r>
          </a:p>
        </p:txBody>
      </p:sp>
      <p:sp>
        <p:nvSpPr>
          <p:cNvPr id="582660" name="Rectangle 2"/>
          <p:cNvSpPr>
            <a:spLocks noChangeArrowheads="1"/>
          </p:cNvSpPr>
          <p:nvPr/>
        </p:nvSpPr>
        <p:spPr bwMode="auto">
          <a:xfrm>
            <a:off x="455696" y="3140968"/>
            <a:ext cx="5224908" cy="75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SimSun" pitchFamily="2"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SimSun" pitchFamily="2"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SimSun" pitchFamily="2"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SimSun" pitchFamily="2"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SimSun" pitchFamily="2" charset="-122"/>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SimSun" pitchFamily="2" charset="-122"/>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SimSun" pitchFamily="2" charset="-122"/>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SimSun" pitchFamily="2" charset="-122"/>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SimSun" pitchFamily="2" charset="-122"/>
              </a:defRPr>
            </a:lvl9pPr>
          </a:lstStyle>
          <a:p>
            <a:pPr eaLnBrk="1" hangingPunct="1">
              <a:spcBef>
                <a:spcPts val="813"/>
              </a:spcBef>
              <a:buClr>
                <a:srgbClr val="000000"/>
              </a:buClr>
              <a:buSzPct val="100000"/>
              <a:buFont typeface="Times New Roman" pitchFamily="18" charset="0"/>
              <a:buNone/>
            </a:pPr>
            <a:r>
              <a:rPr lang="it-IT" altLang="it-IT" sz="2000" b="1" i="1" dirty="0">
                <a:solidFill>
                  <a:srgbClr val="002060"/>
                </a:solidFill>
                <a:latin typeface="Arial" pitchFamily="34" charset="0"/>
              </a:rPr>
              <a:t>Dott. Roberto Bassissi</a:t>
            </a:r>
          </a:p>
          <a:p>
            <a:pPr eaLnBrk="1" hangingPunct="1">
              <a:spcBef>
                <a:spcPts val="813"/>
              </a:spcBef>
              <a:buClr>
                <a:srgbClr val="000000"/>
              </a:buClr>
              <a:buSzPct val="100000"/>
            </a:pPr>
            <a:r>
              <a:rPr lang="it-IT" altLang="it-IT" sz="1600" i="1" dirty="0">
                <a:solidFill>
                  <a:srgbClr val="002060"/>
                </a:solidFill>
                <a:latin typeface="Arial" pitchFamily="34" charset="0"/>
              </a:rPr>
              <a:t>r.bassissi@ecoricerche.net</a:t>
            </a:r>
          </a:p>
        </p:txBody>
      </p:sp>
      <p:sp>
        <p:nvSpPr>
          <p:cNvPr id="582661" name="Rettangolo 4"/>
          <p:cNvSpPr>
            <a:spLocks noChangeArrowheads="1"/>
          </p:cNvSpPr>
          <p:nvPr/>
        </p:nvSpPr>
        <p:spPr bwMode="auto">
          <a:xfrm>
            <a:off x="3275856" y="4293096"/>
            <a:ext cx="5472608"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buClr>
                <a:srgbClr val="000000"/>
              </a:buClr>
              <a:buSzPct val="100000"/>
            </a:pPr>
            <a:r>
              <a:rPr lang="it-IT" altLang="it-IT" sz="1400" b="1" dirty="0">
                <a:solidFill>
                  <a:schemeClr val="tx1"/>
                </a:solidFill>
                <a:latin typeface="Arial" pitchFamily="34" charset="0"/>
              </a:rPr>
              <a:t>Nota di riservatezza/non divulgazione</a:t>
            </a:r>
            <a:endParaRPr lang="it-IT" altLang="it-IT" sz="1400" dirty="0">
              <a:solidFill>
                <a:schemeClr val="tx1"/>
              </a:solidFill>
              <a:latin typeface="Arial" pitchFamily="34" charset="0"/>
            </a:endParaRPr>
          </a:p>
          <a:p>
            <a:pPr algn="r">
              <a:buClr>
                <a:srgbClr val="000000"/>
              </a:buClr>
              <a:buSzPct val="100000"/>
            </a:pPr>
            <a:r>
              <a:rPr lang="it-IT" altLang="it-IT" sz="1200" i="1" dirty="0">
                <a:solidFill>
                  <a:schemeClr val="tx1"/>
                </a:solidFill>
                <a:latin typeface="Arial" pitchFamily="34" charset="0"/>
              </a:rPr>
              <a:t>Si informa che il presente materiale, messo a disposizione ai fini del corso, costituisce produzione originale (laddove si faccia riferimento a fonti esterne queste sono state esplicitamente indicate). A tal fine lo stesso è  da considerarsi riservato  e non può essere riprodotto o copiato, in tutto o in parte, né diffuso a terzi, ferma restando la possibilità dell’utilizzo interno per esigenze operative connesse allo svolgimento dell’attività di impresa.</a:t>
            </a:r>
          </a:p>
          <a:p>
            <a:pPr algn="r">
              <a:buClr>
                <a:srgbClr val="000000"/>
              </a:buClr>
              <a:buSzPct val="100000"/>
            </a:pPr>
            <a:r>
              <a:rPr lang="it-IT" altLang="it-IT" sz="1200" i="1" dirty="0">
                <a:solidFill>
                  <a:schemeClr val="tx1"/>
                </a:solidFill>
                <a:latin typeface="Arial" pitchFamily="34" charset="0"/>
              </a:rPr>
              <a:t>La violazione di quanto sopra comporta l’esposizione alle relative azioni per far valere le responsabilità connesse presso le autorità competenti.   </a:t>
            </a:r>
          </a:p>
        </p:txBody>
      </p:sp>
      <p:sp>
        <p:nvSpPr>
          <p:cNvPr id="2" name="AutoShape 2" descr="Risultati immagini per paolo bitt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 name="AutoShape 4" descr="Risultati immagini per paolo bitt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 name="AutoShape 6" descr="Risultati immagini per paolo bitt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326152132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p:cNvSpPr>
          <p:nvPr/>
        </p:nvSpPr>
        <p:spPr bwMode="auto">
          <a:xfrm>
            <a:off x="366713" y="332656"/>
            <a:ext cx="8305800" cy="1002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SimSun" pitchFamily="2"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SimSun" pitchFamily="2"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SimSun" pitchFamily="2"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SimSun" pitchFamily="2"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SimSun" pitchFamily="2" charset="-122"/>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SimSun" pitchFamily="2" charset="-122"/>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SimSun" pitchFamily="2" charset="-122"/>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SimSun" pitchFamily="2" charset="-122"/>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SimSun" pitchFamily="2" charset="-122"/>
              </a:defRPr>
            </a:lvl9pPr>
          </a:lstStyle>
          <a:p>
            <a:pPr eaLnBrk="1" hangingPunct="1">
              <a:spcBef>
                <a:spcPts val="500"/>
              </a:spcBef>
              <a:buSzPct val="75000"/>
            </a:pPr>
            <a:r>
              <a:rPr lang="it-IT" altLang="it-IT" sz="3200" b="1" i="1" dirty="0">
                <a:solidFill>
                  <a:srgbClr val="FF0000"/>
                </a:solidFill>
                <a:latin typeface="Arial" pitchFamily="34" charset="0"/>
                <a:cs typeface="Times New Roman" pitchFamily="18" charset="0"/>
              </a:rPr>
              <a:t>SCOPO E OBIETTIVI del PMA</a:t>
            </a:r>
          </a:p>
          <a:p>
            <a:pPr eaLnBrk="1" hangingPunct="1">
              <a:spcBef>
                <a:spcPts val="550"/>
              </a:spcBef>
              <a:buSzPct val="75000"/>
            </a:pPr>
            <a:endParaRPr lang="it-IT" altLang="it-IT" sz="2200" dirty="0">
              <a:solidFill>
                <a:srgbClr val="CC3300"/>
              </a:solidFill>
              <a:latin typeface="Arial" pitchFamily="34" charset="0"/>
              <a:cs typeface="Times New Roman" pitchFamily="18" charset="0"/>
            </a:endParaRPr>
          </a:p>
        </p:txBody>
      </p:sp>
      <p:sp>
        <p:nvSpPr>
          <p:cNvPr id="2" name="Rettangolo 1">
            <a:extLst>
              <a:ext uri="{FF2B5EF4-FFF2-40B4-BE49-F238E27FC236}">
                <a16:creationId xmlns:a16="http://schemas.microsoft.com/office/drawing/2014/main" id="{6D5CFF6A-EC5A-2CA4-9514-A08EA0A3DCB1}"/>
              </a:ext>
            </a:extLst>
          </p:cNvPr>
          <p:cNvSpPr/>
          <p:nvPr/>
        </p:nvSpPr>
        <p:spPr>
          <a:xfrm>
            <a:off x="251520" y="1700808"/>
            <a:ext cx="8640960" cy="3724096"/>
          </a:xfrm>
          <a:prstGeom prst="rect">
            <a:avLst/>
          </a:prstGeom>
        </p:spPr>
        <p:txBody>
          <a:bodyPr wrap="square">
            <a:spAutoFit/>
          </a:bodyPr>
          <a:lstStyle/>
          <a:p>
            <a:pPr marL="457200" indent="-457200" algn="just">
              <a:buAutoNum type="arabicPeriod"/>
            </a:pPr>
            <a:r>
              <a:rPr lang="it-IT" sz="2000" b="1" dirty="0">
                <a:solidFill>
                  <a:schemeClr val="tx1"/>
                </a:solidFill>
                <a:latin typeface="Arial" panose="020B0604020202020204" pitchFamily="34" charset="0"/>
                <a:cs typeface="Arial" panose="020B0604020202020204" pitchFamily="34" charset="0"/>
              </a:rPr>
              <a:t>Strumento in grado di fornire misura dell’evoluzione dello stato dell’ambiente nelle </a:t>
            </a:r>
            <a:r>
              <a:rPr lang="it-IT" sz="2000" b="1" dirty="0">
                <a:solidFill>
                  <a:srgbClr val="FF0000"/>
                </a:solidFill>
                <a:latin typeface="Arial" panose="020B0604020202020204" pitchFamily="34" charset="0"/>
                <a:cs typeface="Arial" panose="020B0604020202020204" pitchFamily="34" charset="0"/>
              </a:rPr>
              <a:t>varie fasi </a:t>
            </a:r>
            <a:r>
              <a:rPr lang="it-IT" sz="2000" b="1" dirty="0">
                <a:solidFill>
                  <a:schemeClr val="tx1"/>
                </a:solidFill>
                <a:latin typeface="Arial" panose="020B0604020202020204" pitchFamily="34" charset="0"/>
                <a:cs typeface="Arial" panose="020B0604020202020204" pitchFamily="34" charset="0"/>
              </a:rPr>
              <a:t>di attuazione dell’opera e individuare velocemente segnali di alterazione delle matrici ambientali sottoposte a controllo, nonché definire e attivare prontamente misure di contenimento quando necessarie, nei seguenti scenari:</a:t>
            </a:r>
          </a:p>
          <a:p>
            <a:pPr algn="just"/>
            <a:endParaRPr lang="it-IT" sz="2000" b="1" dirty="0">
              <a:solidFill>
                <a:schemeClr val="tx1"/>
              </a:solidFill>
              <a:latin typeface="Arial" panose="020B0604020202020204" pitchFamily="34" charset="0"/>
              <a:cs typeface="Arial" panose="020B0604020202020204" pitchFamily="34" charset="0"/>
            </a:endParaRPr>
          </a:p>
          <a:p>
            <a:pPr marL="457200" indent="-457200" algn="just">
              <a:buAutoNum type="alphaLcParenR"/>
            </a:pPr>
            <a:r>
              <a:rPr lang="it-IT" sz="2000" b="1" dirty="0">
                <a:latin typeface="Arial" panose="020B0604020202020204" pitchFamily="34" charset="0"/>
                <a:cs typeface="Arial" panose="020B0604020202020204" pitchFamily="34" charset="0"/>
              </a:rPr>
              <a:t>Ante opera (AO)</a:t>
            </a:r>
          </a:p>
          <a:p>
            <a:pPr marL="342900" indent="-342900" algn="just">
              <a:buAutoNum type="alphaLcParenR"/>
            </a:pPr>
            <a:endParaRPr lang="it-IT" sz="2000" b="1" dirty="0">
              <a:solidFill>
                <a:schemeClr val="tx1"/>
              </a:solidFill>
              <a:latin typeface="Arial" panose="020B0604020202020204" pitchFamily="34" charset="0"/>
              <a:cs typeface="Arial" panose="020B0604020202020204" pitchFamily="34" charset="0"/>
            </a:endParaRPr>
          </a:p>
          <a:p>
            <a:pPr marL="342900" indent="-342900" algn="just">
              <a:buAutoNum type="alphaLcParenR"/>
            </a:pPr>
            <a:r>
              <a:rPr lang="it-IT" sz="2000" b="1" dirty="0">
                <a:latin typeface="Arial" panose="020B0604020202020204" pitchFamily="34" charset="0"/>
                <a:cs typeface="Arial" panose="020B0604020202020204" pitchFamily="34" charset="0"/>
              </a:rPr>
              <a:t>  In corso opera (CO)</a:t>
            </a:r>
          </a:p>
          <a:p>
            <a:pPr marL="342900" indent="-342900" algn="just">
              <a:buAutoNum type="alphaLcParenR"/>
            </a:pPr>
            <a:endParaRPr lang="it-IT" sz="2000" b="1" dirty="0">
              <a:solidFill>
                <a:schemeClr val="tx1"/>
              </a:solidFill>
              <a:latin typeface="Arial" panose="020B0604020202020204" pitchFamily="34" charset="0"/>
              <a:cs typeface="Arial" panose="020B0604020202020204" pitchFamily="34" charset="0"/>
            </a:endParaRPr>
          </a:p>
          <a:p>
            <a:pPr marL="342900" indent="-342900" algn="just">
              <a:buAutoNum type="alphaLcParenR"/>
            </a:pPr>
            <a:r>
              <a:rPr lang="it-IT" sz="2000" b="1" dirty="0">
                <a:latin typeface="Arial" panose="020B0604020202020204" pitchFamily="34" charset="0"/>
                <a:cs typeface="Arial" panose="020B0604020202020204" pitchFamily="34" charset="0"/>
              </a:rPr>
              <a:t>  Post opera (PO)</a:t>
            </a:r>
            <a:r>
              <a:rPr lang="it-IT" sz="1600" dirty="0">
                <a:solidFill>
                  <a:schemeClr val="tx1"/>
                </a:solidFill>
                <a:latin typeface="Arial" panose="020B0604020202020204" pitchFamily="34" charset="0"/>
                <a:cs typeface="Arial" panose="020B0604020202020204" pitchFamily="34" charset="0"/>
              </a:rPr>
              <a:t>. </a:t>
            </a:r>
          </a:p>
          <a:p>
            <a:pPr marL="342900" indent="-342900" algn="just">
              <a:buAutoNum type="arabicPeriod"/>
            </a:pPr>
            <a:endParaRPr lang="it-IT"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6475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2FBD0528-A9C0-44F9-9047-917DBD0837CD}"/>
              </a:ext>
            </a:extLst>
          </p:cNvPr>
          <p:cNvSpPr txBox="1"/>
          <p:nvPr/>
        </p:nvSpPr>
        <p:spPr>
          <a:xfrm>
            <a:off x="611560" y="1166842"/>
            <a:ext cx="7560840" cy="4801314"/>
          </a:xfrm>
          <a:prstGeom prst="rect">
            <a:avLst/>
          </a:prstGeom>
          <a:noFill/>
        </p:spPr>
        <p:txBody>
          <a:bodyPr wrap="square">
            <a:spAutoFit/>
          </a:bodyPr>
          <a:lstStyle/>
          <a:p>
            <a:pPr marL="457200" indent="-457200" algn="just">
              <a:buAutoNum type="arabicPeriod"/>
            </a:pPr>
            <a:r>
              <a:rPr lang="it-IT" sz="1800" b="1" dirty="0">
                <a:solidFill>
                  <a:schemeClr val="tx1"/>
                </a:solidFill>
                <a:latin typeface="Arial" panose="020B0604020202020204" pitchFamily="34" charset="0"/>
                <a:cs typeface="Arial" panose="020B0604020202020204" pitchFamily="34" charset="0"/>
              </a:rPr>
              <a:t>Il PMA deve essere contestualizzato allo specifico progetto, in base alle risultanze del </a:t>
            </a:r>
            <a:r>
              <a:rPr lang="it-IT" sz="1800" b="1" dirty="0">
                <a:solidFill>
                  <a:srgbClr val="FF0000"/>
                </a:solidFill>
                <a:latin typeface="Arial" panose="020B0604020202020204" pitchFamily="34" charset="0"/>
                <a:cs typeface="Arial" panose="020B0604020202020204" pitchFamily="34" charset="0"/>
              </a:rPr>
              <a:t>SIA</a:t>
            </a:r>
            <a:r>
              <a:rPr lang="it-IT" sz="1800" b="1" dirty="0">
                <a:solidFill>
                  <a:schemeClr val="tx1"/>
                </a:solidFill>
                <a:latin typeface="Arial" panose="020B0604020202020204" pitchFamily="34" charset="0"/>
                <a:cs typeface="Arial" panose="020B0604020202020204" pitchFamily="34" charset="0"/>
              </a:rPr>
              <a:t>, che individua quali sono gli </a:t>
            </a:r>
            <a:r>
              <a:rPr lang="it-IT" sz="1800" b="1" dirty="0">
                <a:solidFill>
                  <a:srgbClr val="FF0000"/>
                </a:solidFill>
                <a:latin typeface="Arial" panose="020B0604020202020204" pitchFamily="34" charset="0"/>
                <a:cs typeface="Arial" panose="020B0604020202020204" pitchFamily="34" charset="0"/>
              </a:rPr>
              <a:t>aspetti ambientali</a:t>
            </a:r>
            <a:r>
              <a:rPr lang="it-IT" sz="1800" b="1" dirty="0">
                <a:solidFill>
                  <a:schemeClr val="tx1"/>
                </a:solidFill>
                <a:latin typeface="Arial" panose="020B0604020202020204" pitchFamily="34" charset="0"/>
                <a:cs typeface="Arial" panose="020B0604020202020204" pitchFamily="34" charset="0"/>
              </a:rPr>
              <a:t> su cui l’opera può generare </a:t>
            </a:r>
            <a:r>
              <a:rPr lang="it-IT" sz="1800" b="1" dirty="0">
                <a:solidFill>
                  <a:srgbClr val="FF0000"/>
                </a:solidFill>
                <a:latin typeface="Arial" panose="020B0604020202020204" pitchFamily="34" charset="0"/>
                <a:cs typeface="Arial" panose="020B0604020202020204" pitchFamily="34" charset="0"/>
              </a:rPr>
              <a:t>impatti significativi.</a:t>
            </a:r>
            <a:endParaRPr lang="it-IT" b="1" dirty="0">
              <a:latin typeface="Arial" panose="020B0604020202020204" pitchFamily="34" charset="0"/>
              <a:cs typeface="Arial" panose="020B0604020202020204" pitchFamily="34" charset="0"/>
            </a:endParaRPr>
          </a:p>
          <a:p>
            <a:pPr marL="457200" indent="-457200" algn="just">
              <a:buAutoNum type="arabicPeriod"/>
            </a:pPr>
            <a:r>
              <a:rPr lang="it-IT" b="1" dirty="0">
                <a:latin typeface="Arial" panose="020B0604020202020204" pitchFamily="34" charset="0"/>
                <a:cs typeface="Arial" panose="020B0604020202020204" pitchFamily="34" charset="0"/>
              </a:rPr>
              <a:t>Le componenti ambientali su cui si possono generare impatti significativi devono essere messe sotto controllo con un adeguato sistema di misura, in grado di cogliere prontamente le variazioni durante tutte le fasi della realizzazione del progetto.</a:t>
            </a:r>
          </a:p>
          <a:p>
            <a:pPr marL="457200" indent="-457200" algn="just">
              <a:buAutoNum type="arabicPeriod"/>
            </a:pPr>
            <a:r>
              <a:rPr lang="it-IT" b="1" dirty="0">
                <a:latin typeface="Arial" panose="020B0604020202020204" pitchFamily="34" charset="0"/>
                <a:cs typeface="Arial" panose="020B0604020202020204" pitchFamily="34" charset="0"/>
              </a:rPr>
              <a:t>L’estensione dell’AREA di monitoraggio dovrà essere commisurata alla potenziale ricaduta degli impatti generati dall’opera (</a:t>
            </a:r>
            <a:r>
              <a:rPr lang="it-IT" b="1" dirty="0">
                <a:solidFill>
                  <a:srgbClr val="FF0000"/>
                </a:solidFill>
                <a:latin typeface="Arial" panose="020B0604020202020204" pitchFamily="34" charset="0"/>
                <a:cs typeface="Arial" panose="020B0604020202020204" pitchFamily="34" charset="0"/>
              </a:rPr>
              <a:t>modellizzazione ambientale: </a:t>
            </a:r>
            <a:r>
              <a:rPr lang="it-IT" b="1" dirty="0" err="1">
                <a:solidFill>
                  <a:srgbClr val="FF0000"/>
                </a:solidFill>
                <a:latin typeface="Arial" panose="020B0604020202020204" pitchFamily="34" charset="0"/>
                <a:cs typeface="Arial" panose="020B0604020202020204" pitchFamily="34" charset="0"/>
              </a:rPr>
              <a:t>rumore,emissioni</a:t>
            </a:r>
            <a:r>
              <a:rPr lang="it-IT" b="1" dirty="0">
                <a:solidFill>
                  <a:srgbClr val="FF0000"/>
                </a:solidFill>
                <a:latin typeface="Arial" panose="020B0604020202020204" pitchFamily="34" charset="0"/>
                <a:cs typeface="Arial" panose="020B0604020202020204" pitchFamily="34" charset="0"/>
              </a:rPr>
              <a:t> atmosfera, diffusione inquinanti sottosuolo e acque sotterranee.</a:t>
            </a:r>
            <a:r>
              <a:rPr lang="it-IT" b="1" dirty="0">
                <a:latin typeface="Arial" panose="020B0604020202020204" pitchFamily="34" charset="0"/>
                <a:cs typeface="Arial" panose="020B0604020202020204" pitchFamily="34" charset="0"/>
              </a:rPr>
              <a:t>)</a:t>
            </a:r>
          </a:p>
          <a:p>
            <a:pPr marL="457200" indent="-457200" algn="just">
              <a:buAutoNum type="arabicPeriod"/>
            </a:pPr>
            <a:r>
              <a:rPr lang="it-IT" b="1" dirty="0">
                <a:latin typeface="Arial" panose="020B0604020202020204" pitchFamily="34" charset="0"/>
                <a:cs typeface="Arial" panose="020B0604020202020204" pitchFamily="34" charset="0"/>
              </a:rPr>
              <a:t>Il PMA deve essere strutturato in maniera flessibile, per poter essere adattato in relazione allo stato di avanzamento del progetto</a:t>
            </a:r>
          </a:p>
          <a:p>
            <a:pPr algn="just"/>
            <a:endParaRPr lang="it-IT" sz="1800" b="1" dirty="0">
              <a:solidFill>
                <a:schemeClr val="tx1"/>
              </a:solidFill>
              <a:latin typeface="Arial" panose="020B0604020202020204" pitchFamily="34" charset="0"/>
              <a:cs typeface="Arial" panose="020B0604020202020204" pitchFamily="34" charset="0"/>
            </a:endParaRPr>
          </a:p>
        </p:txBody>
      </p:sp>
      <p:sp>
        <p:nvSpPr>
          <p:cNvPr id="6" name="CasellaDiTesto 5">
            <a:extLst>
              <a:ext uri="{FF2B5EF4-FFF2-40B4-BE49-F238E27FC236}">
                <a16:creationId xmlns:a16="http://schemas.microsoft.com/office/drawing/2014/main" id="{5714C3C9-E440-BEE2-02FD-A754CEC1F335}"/>
              </a:ext>
            </a:extLst>
          </p:cNvPr>
          <p:cNvSpPr txBox="1"/>
          <p:nvPr/>
        </p:nvSpPr>
        <p:spPr>
          <a:xfrm>
            <a:off x="611560" y="332656"/>
            <a:ext cx="7128792" cy="584775"/>
          </a:xfrm>
          <a:prstGeom prst="rect">
            <a:avLst/>
          </a:prstGeom>
          <a:noFill/>
        </p:spPr>
        <p:txBody>
          <a:bodyPr wrap="square">
            <a:spAutoFit/>
          </a:bodyPr>
          <a:lstStyle/>
          <a:p>
            <a:pPr eaLnBrk="1" hangingPunct="1">
              <a:spcBef>
                <a:spcPts val="500"/>
              </a:spcBef>
              <a:buSzPct val="75000"/>
            </a:pPr>
            <a:r>
              <a:rPr lang="it-IT" altLang="it-IT" sz="3200" b="1" i="1" dirty="0">
                <a:solidFill>
                  <a:srgbClr val="FF0000"/>
                </a:solidFill>
                <a:latin typeface="Arial" pitchFamily="34" charset="0"/>
                <a:cs typeface="Times New Roman" pitchFamily="18" charset="0"/>
              </a:rPr>
              <a:t>Criteri generali del PMA</a:t>
            </a:r>
          </a:p>
        </p:txBody>
      </p:sp>
    </p:spTree>
    <p:extLst>
      <p:ext uri="{BB962C8B-B14F-4D97-AF65-F5344CB8AC3E}">
        <p14:creationId xmlns:p14="http://schemas.microsoft.com/office/powerpoint/2010/main" val="3113169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BA209-0AE8-737B-C74A-E5DB06BAEE80}"/>
            </a:ext>
          </a:extLst>
        </p:cNvPr>
        <p:cNvGrpSpPr/>
        <p:nvPr/>
      </p:nvGrpSpPr>
      <p:grpSpPr>
        <a:xfrm>
          <a:off x="0" y="0"/>
          <a:ext cx="0" cy="0"/>
          <a:chOff x="0" y="0"/>
          <a:chExt cx="0" cy="0"/>
        </a:xfrm>
      </p:grpSpPr>
      <p:sp>
        <p:nvSpPr>
          <p:cNvPr id="4" name="CasellaDiTesto 3">
            <a:extLst>
              <a:ext uri="{FF2B5EF4-FFF2-40B4-BE49-F238E27FC236}">
                <a16:creationId xmlns:a16="http://schemas.microsoft.com/office/drawing/2014/main" id="{EACB992D-0DD2-7AE4-7BDD-8A0628CF02B9}"/>
              </a:ext>
            </a:extLst>
          </p:cNvPr>
          <p:cNvSpPr txBox="1"/>
          <p:nvPr/>
        </p:nvSpPr>
        <p:spPr>
          <a:xfrm>
            <a:off x="611560" y="1166842"/>
            <a:ext cx="7560840" cy="4524315"/>
          </a:xfrm>
          <a:prstGeom prst="rect">
            <a:avLst/>
          </a:prstGeom>
          <a:noFill/>
        </p:spPr>
        <p:txBody>
          <a:bodyPr wrap="square">
            <a:spAutoFit/>
          </a:bodyPr>
          <a:lstStyle/>
          <a:p>
            <a:pPr algn="just"/>
            <a:r>
              <a:rPr lang="it-IT" sz="1800" b="1" dirty="0">
                <a:solidFill>
                  <a:schemeClr val="tx1"/>
                </a:solidFill>
                <a:latin typeface="Arial" panose="020B0604020202020204" pitchFamily="34" charset="0"/>
                <a:cs typeface="Arial" panose="020B0604020202020204" pitchFamily="34" charset="0"/>
              </a:rPr>
              <a:t>Le </a:t>
            </a:r>
            <a:r>
              <a:rPr lang="it-IT" sz="1800" b="1" dirty="0">
                <a:solidFill>
                  <a:srgbClr val="FF0000"/>
                </a:solidFill>
                <a:latin typeface="Arial" panose="020B0604020202020204" pitchFamily="34" charset="0"/>
                <a:cs typeface="Arial" panose="020B0604020202020204" pitchFamily="34" charset="0"/>
              </a:rPr>
              <a:t>componenti ambientali </a:t>
            </a:r>
            <a:r>
              <a:rPr lang="it-IT" sz="1800" b="1" dirty="0">
                <a:solidFill>
                  <a:schemeClr val="tx1"/>
                </a:solidFill>
                <a:latin typeface="Arial" panose="020B0604020202020204" pitchFamily="34" charset="0"/>
                <a:cs typeface="Arial" panose="020B0604020202020204" pitchFamily="34" charset="0"/>
              </a:rPr>
              <a:t>da sottoporre a monitoraggio derivano dallo Studio di Impatto Ambientale (SIA) dell’opera da realizzare, e </a:t>
            </a:r>
            <a:r>
              <a:rPr lang="it-IT" b="1" dirty="0">
                <a:latin typeface="Arial" panose="020B0604020202020204" pitchFamily="34" charset="0"/>
                <a:cs typeface="Arial" panose="020B0604020202020204" pitchFamily="34" charset="0"/>
              </a:rPr>
              <a:t>sono almeno le seguenti, se non escluse con motivato giudizio di non significatività:</a:t>
            </a:r>
          </a:p>
          <a:p>
            <a:pPr algn="just"/>
            <a:endParaRPr lang="it-IT" sz="1800" b="1" dirty="0">
              <a:solidFill>
                <a:schemeClr val="tx1"/>
              </a:solidFill>
              <a:latin typeface="Arial" panose="020B0604020202020204" pitchFamily="34" charset="0"/>
              <a:cs typeface="Arial" panose="020B0604020202020204" pitchFamily="34" charset="0"/>
            </a:endParaRPr>
          </a:p>
          <a:p>
            <a:pPr marL="342900" indent="-342900" algn="just">
              <a:buAutoNum type="arabicParenR"/>
            </a:pPr>
            <a:r>
              <a:rPr lang="it-IT" b="1" dirty="0">
                <a:latin typeface="Arial" panose="020B0604020202020204" pitchFamily="34" charset="0"/>
                <a:cs typeface="Arial" panose="020B0604020202020204" pitchFamily="34" charset="0"/>
              </a:rPr>
              <a:t>Emissioni atmosfera (parametri chimici)</a:t>
            </a:r>
          </a:p>
          <a:p>
            <a:pPr marL="342900" indent="-342900" algn="just">
              <a:buAutoNum type="arabicParenR"/>
            </a:pPr>
            <a:r>
              <a:rPr lang="it-IT" sz="1800" b="1" dirty="0">
                <a:solidFill>
                  <a:schemeClr val="tx1"/>
                </a:solidFill>
                <a:latin typeface="Arial" panose="020B0604020202020204" pitchFamily="34" charset="0"/>
                <a:cs typeface="Arial" panose="020B0604020202020204" pitchFamily="34" charset="0"/>
              </a:rPr>
              <a:t>Ambiente idrico (parametri chimico-fisici)</a:t>
            </a:r>
          </a:p>
          <a:p>
            <a:pPr marL="342900" indent="-342900" algn="just">
              <a:buAutoNum type="arabicParenR"/>
            </a:pPr>
            <a:r>
              <a:rPr lang="it-IT" b="1" dirty="0">
                <a:latin typeface="Arial" panose="020B0604020202020204" pitchFamily="34" charset="0"/>
                <a:cs typeface="Arial" panose="020B0604020202020204" pitchFamily="34" charset="0"/>
              </a:rPr>
              <a:t>Suolo e sottosuolo (parametri geologici e chimici)</a:t>
            </a:r>
          </a:p>
          <a:p>
            <a:pPr marL="342900" indent="-342900" algn="just">
              <a:buAutoNum type="arabicParenR"/>
            </a:pPr>
            <a:r>
              <a:rPr lang="it-IT" sz="1800" b="1" dirty="0">
                <a:solidFill>
                  <a:schemeClr val="tx1"/>
                </a:solidFill>
                <a:latin typeface="Arial" panose="020B0604020202020204" pitchFamily="34" charset="0"/>
                <a:cs typeface="Arial" panose="020B0604020202020204" pitchFamily="34" charset="0"/>
              </a:rPr>
              <a:t>Biodiversità ( Biologia applicata flora e fauna/naturalisti)</a:t>
            </a:r>
          </a:p>
          <a:p>
            <a:pPr marL="342900" indent="-342900" algn="just">
              <a:buAutoNum type="arabicParenR"/>
            </a:pPr>
            <a:r>
              <a:rPr lang="it-IT" b="1" dirty="0">
                <a:latin typeface="Arial" panose="020B0604020202020204" pitchFamily="34" charset="0"/>
                <a:cs typeface="Arial" panose="020B0604020202020204" pitchFamily="34" charset="0"/>
              </a:rPr>
              <a:t>Agenti fisici ( Fisica applicata RUMORE, RAD, ROA, CEM, …)</a:t>
            </a:r>
          </a:p>
          <a:p>
            <a:pPr marL="342900" indent="-342900" algn="just">
              <a:buAutoNum type="arabicParenR"/>
            </a:pPr>
            <a:r>
              <a:rPr lang="it-IT" sz="1800" b="1" dirty="0">
                <a:solidFill>
                  <a:schemeClr val="tx1"/>
                </a:solidFill>
                <a:latin typeface="Arial" panose="020B0604020202020204" pitchFamily="34" charset="0"/>
                <a:cs typeface="Arial" panose="020B0604020202020204" pitchFamily="34" charset="0"/>
              </a:rPr>
              <a:t>Paesaggio e beni culturali ( Paesaggisti/architetti/zone protette)</a:t>
            </a:r>
          </a:p>
          <a:p>
            <a:pPr algn="just"/>
            <a:endParaRPr lang="it-IT" b="1" dirty="0">
              <a:latin typeface="Arial" panose="020B0604020202020204" pitchFamily="34" charset="0"/>
              <a:cs typeface="Arial" panose="020B0604020202020204" pitchFamily="34" charset="0"/>
            </a:endParaRPr>
          </a:p>
          <a:p>
            <a:pPr algn="just"/>
            <a:r>
              <a:rPr lang="it-IT" b="1" dirty="0">
                <a:solidFill>
                  <a:srgbClr val="FF0000"/>
                </a:solidFill>
                <a:latin typeface="Arial" panose="020B0604020202020204" pitchFamily="34" charset="0"/>
                <a:cs typeface="Arial" panose="020B0604020202020204" pitchFamily="34" charset="0"/>
              </a:rPr>
              <a:t>Dall’elenco è chiaro che l’approccio deve essere multidisciplinare, in quanto sono richieste competenze Chimiche, fisiche, idrogeologiche, naturalistiche, paesaggistiche e storico/culturali. </a:t>
            </a:r>
          </a:p>
          <a:p>
            <a:pPr algn="just"/>
            <a:endParaRPr lang="it-IT" sz="1800" b="1" dirty="0">
              <a:solidFill>
                <a:schemeClr val="tx1"/>
              </a:solidFill>
              <a:latin typeface="Arial" panose="020B0604020202020204" pitchFamily="34" charset="0"/>
              <a:cs typeface="Arial" panose="020B0604020202020204" pitchFamily="34" charset="0"/>
            </a:endParaRPr>
          </a:p>
        </p:txBody>
      </p:sp>
      <p:sp>
        <p:nvSpPr>
          <p:cNvPr id="6" name="CasellaDiTesto 5">
            <a:extLst>
              <a:ext uri="{FF2B5EF4-FFF2-40B4-BE49-F238E27FC236}">
                <a16:creationId xmlns:a16="http://schemas.microsoft.com/office/drawing/2014/main" id="{CE3B4B0B-B371-B08A-5221-BA2D76C7E365}"/>
              </a:ext>
            </a:extLst>
          </p:cNvPr>
          <p:cNvSpPr txBox="1"/>
          <p:nvPr/>
        </p:nvSpPr>
        <p:spPr>
          <a:xfrm>
            <a:off x="611560" y="332656"/>
            <a:ext cx="7128792" cy="584775"/>
          </a:xfrm>
          <a:prstGeom prst="rect">
            <a:avLst/>
          </a:prstGeom>
          <a:noFill/>
        </p:spPr>
        <p:txBody>
          <a:bodyPr wrap="square">
            <a:spAutoFit/>
          </a:bodyPr>
          <a:lstStyle/>
          <a:p>
            <a:pPr eaLnBrk="1" hangingPunct="1">
              <a:spcBef>
                <a:spcPts val="500"/>
              </a:spcBef>
              <a:buSzPct val="75000"/>
            </a:pPr>
            <a:r>
              <a:rPr lang="it-IT" altLang="it-IT" sz="3200" b="1" i="1" dirty="0">
                <a:solidFill>
                  <a:srgbClr val="FF0000"/>
                </a:solidFill>
                <a:latin typeface="Arial" pitchFamily="34" charset="0"/>
                <a:cs typeface="Times New Roman" pitchFamily="18" charset="0"/>
              </a:rPr>
              <a:t>Contenuti minimi del PMA</a:t>
            </a:r>
          </a:p>
        </p:txBody>
      </p:sp>
    </p:spTree>
    <p:extLst>
      <p:ext uri="{BB962C8B-B14F-4D97-AF65-F5344CB8AC3E}">
        <p14:creationId xmlns:p14="http://schemas.microsoft.com/office/powerpoint/2010/main" val="1381782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F3B15-5F9B-1D0C-B7CF-73C5CECCCFEA}"/>
            </a:ext>
          </a:extLst>
        </p:cNvPr>
        <p:cNvGrpSpPr/>
        <p:nvPr/>
      </p:nvGrpSpPr>
      <p:grpSpPr>
        <a:xfrm>
          <a:off x="0" y="0"/>
          <a:ext cx="0" cy="0"/>
          <a:chOff x="0" y="0"/>
          <a:chExt cx="0" cy="0"/>
        </a:xfrm>
      </p:grpSpPr>
      <p:sp>
        <p:nvSpPr>
          <p:cNvPr id="4" name="CasellaDiTesto 3">
            <a:extLst>
              <a:ext uri="{FF2B5EF4-FFF2-40B4-BE49-F238E27FC236}">
                <a16:creationId xmlns:a16="http://schemas.microsoft.com/office/drawing/2014/main" id="{4C8C0271-F657-8358-9D39-3B071395D43E}"/>
              </a:ext>
            </a:extLst>
          </p:cNvPr>
          <p:cNvSpPr txBox="1"/>
          <p:nvPr/>
        </p:nvSpPr>
        <p:spPr>
          <a:xfrm>
            <a:off x="611560" y="1166842"/>
            <a:ext cx="7560840" cy="2031325"/>
          </a:xfrm>
          <a:prstGeom prst="rect">
            <a:avLst/>
          </a:prstGeom>
          <a:noFill/>
        </p:spPr>
        <p:txBody>
          <a:bodyPr wrap="square">
            <a:spAutoFit/>
          </a:bodyPr>
          <a:lstStyle/>
          <a:p>
            <a:pPr algn="just"/>
            <a:r>
              <a:rPr lang="it-IT" sz="1800" b="1" dirty="0">
                <a:solidFill>
                  <a:schemeClr val="tx1"/>
                </a:solidFill>
                <a:latin typeface="Arial" panose="020B0604020202020204" pitchFamily="34" charset="0"/>
                <a:cs typeface="Arial" panose="020B0604020202020204" pitchFamily="34" charset="0"/>
              </a:rPr>
              <a:t>Sono esclusi da PMA le componenti </a:t>
            </a:r>
            <a:r>
              <a:rPr lang="it-IT" sz="1800" b="1" dirty="0">
                <a:solidFill>
                  <a:srgbClr val="FF0000"/>
                </a:solidFill>
                <a:latin typeface="Arial" panose="020B0604020202020204" pitchFamily="34" charset="0"/>
                <a:cs typeface="Arial" panose="020B0604020202020204" pitchFamily="34" charset="0"/>
              </a:rPr>
              <a:t>«SALUTE PUBBLICA» </a:t>
            </a:r>
            <a:r>
              <a:rPr lang="it-IT" sz="1800" b="1" dirty="0">
                <a:solidFill>
                  <a:schemeClr val="tx1"/>
                </a:solidFill>
                <a:latin typeface="Arial" panose="020B0604020202020204" pitchFamily="34" charset="0"/>
                <a:cs typeface="Arial" panose="020B0604020202020204" pitchFamily="34" charset="0"/>
              </a:rPr>
              <a:t>e </a:t>
            </a:r>
            <a:r>
              <a:rPr lang="it-IT" sz="1800" b="1" dirty="0">
                <a:solidFill>
                  <a:srgbClr val="FF0000"/>
                </a:solidFill>
                <a:latin typeface="Arial" panose="020B0604020202020204" pitchFamily="34" charset="0"/>
                <a:cs typeface="Arial" panose="020B0604020202020204" pitchFamily="34" charset="0"/>
              </a:rPr>
              <a:t>«ECOSISTEMI», </a:t>
            </a:r>
            <a:r>
              <a:rPr lang="it-IT" sz="1800" b="1" dirty="0">
                <a:solidFill>
                  <a:schemeClr val="tx1"/>
                </a:solidFill>
                <a:latin typeface="Arial" panose="020B0604020202020204" pitchFamily="34" charset="0"/>
                <a:cs typeface="Arial" panose="020B0604020202020204" pitchFamily="34" charset="0"/>
              </a:rPr>
              <a:t>che vengono certamente valutate negli studi SIA delle Opere, ma su queste componenti non è possibile individuare sistemi di misura efficaci in tempo reale, vista la scala molto più ampia delle ricadute su queste matrici, che sono monitorate a Livello Nazionale o di COMPARTO ( Osservatorio Nazionale Malattie e/o Trasformazioni bioclimatiche). </a:t>
            </a:r>
          </a:p>
        </p:txBody>
      </p:sp>
      <p:sp>
        <p:nvSpPr>
          <p:cNvPr id="6" name="CasellaDiTesto 5">
            <a:extLst>
              <a:ext uri="{FF2B5EF4-FFF2-40B4-BE49-F238E27FC236}">
                <a16:creationId xmlns:a16="http://schemas.microsoft.com/office/drawing/2014/main" id="{F2E1F456-BC27-BC43-4E34-2999B3A987C3}"/>
              </a:ext>
            </a:extLst>
          </p:cNvPr>
          <p:cNvSpPr txBox="1"/>
          <p:nvPr/>
        </p:nvSpPr>
        <p:spPr>
          <a:xfrm>
            <a:off x="611560" y="332656"/>
            <a:ext cx="7128792" cy="584775"/>
          </a:xfrm>
          <a:prstGeom prst="rect">
            <a:avLst/>
          </a:prstGeom>
          <a:noFill/>
        </p:spPr>
        <p:txBody>
          <a:bodyPr wrap="square">
            <a:spAutoFit/>
          </a:bodyPr>
          <a:lstStyle/>
          <a:p>
            <a:pPr eaLnBrk="1" hangingPunct="1">
              <a:spcBef>
                <a:spcPts val="500"/>
              </a:spcBef>
              <a:buSzPct val="75000"/>
            </a:pPr>
            <a:r>
              <a:rPr lang="it-IT" altLang="it-IT" sz="3200" b="1" i="1" dirty="0">
                <a:solidFill>
                  <a:srgbClr val="FF0000"/>
                </a:solidFill>
                <a:latin typeface="Arial" pitchFamily="34" charset="0"/>
                <a:cs typeface="Times New Roman" pitchFamily="18" charset="0"/>
              </a:rPr>
              <a:t>Contenuti minimi del PMA</a:t>
            </a:r>
          </a:p>
        </p:txBody>
      </p:sp>
    </p:spTree>
    <p:extLst>
      <p:ext uri="{BB962C8B-B14F-4D97-AF65-F5344CB8AC3E}">
        <p14:creationId xmlns:p14="http://schemas.microsoft.com/office/powerpoint/2010/main" val="3371518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55D6B-F27C-90A2-5BA8-B23A581C9DF8}"/>
            </a:ext>
          </a:extLst>
        </p:cNvPr>
        <p:cNvGrpSpPr/>
        <p:nvPr/>
      </p:nvGrpSpPr>
      <p:grpSpPr>
        <a:xfrm>
          <a:off x="0" y="0"/>
          <a:ext cx="0" cy="0"/>
          <a:chOff x="0" y="0"/>
          <a:chExt cx="0" cy="0"/>
        </a:xfrm>
      </p:grpSpPr>
      <p:sp>
        <p:nvSpPr>
          <p:cNvPr id="4" name="CasellaDiTesto 3">
            <a:extLst>
              <a:ext uri="{FF2B5EF4-FFF2-40B4-BE49-F238E27FC236}">
                <a16:creationId xmlns:a16="http://schemas.microsoft.com/office/drawing/2014/main" id="{159AF342-1D61-863F-1D4A-F8DC31E757CC}"/>
              </a:ext>
            </a:extLst>
          </p:cNvPr>
          <p:cNvSpPr txBox="1"/>
          <p:nvPr/>
        </p:nvSpPr>
        <p:spPr>
          <a:xfrm>
            <a:off x="611560" y="1166842"/>
            <a:ext cx="7560840" cy="4524315"/>
          </a:xfrm>
          <a:prstGeom prst="rect">
            <a:avLst/>
          </a:prstGeom>
          <a:noFill/>
        </p:spPr>
        <p:txBody>
          <a:bodyPr wrap="square">
            <a:spAutoFit/>
          </a:bodyPr>
          <a:lstStyle/>
          <a:p>
            <a:pPr algn="just"/>
            <a:r>
              <a:rPr lang="it-IT" sz="1800" b="1" dirty="0">
                <a:solidFill>
                  <a:schemeClr val="tx1"/>
                </a:solidFill>
                <a:latin typeface="Arial" panose="020B0604020202020204" pitchFamily="34" charset="0"/>
                <a:cs typeface="Arial" panose="020B0604020202020204" pitchFamily="34" charset="0"/>
              </a:rPr>
              <a:t>Per ognuna delle componenti ambientali individuata dovranno essere definiti, in relazione alle varie fasi di attuazione del progetto:</a:t>
            </a:r>
          </a:p>
          <a:p>
            <a:pPr marL="342900" indent="-342900" algn="just">
              <a:buAutoNum type="alphaLcParenR"/>
            </a:pPr>
            <a:r>
              <a:rPr lang="it-IT" b="1" dirty="0">
                <a:latin typeface="Arial" panose="020B0604020202020204" pitchFamily="34" charset="0"/>
                <a:cs typeface="Arial" panose="020B0604020202020204" pitchFamily="34" charset="0"/>
              </a:rPr>
              <a:t>Area di indagine e relativi punti di monitoraggio georeferenziati, generalmente collocati presso i </a:t>
            </a:r>
            <a:r>
              <a:rPr lang="it-IT" b="1" dirty="0">
                <a:solidFill>
                  <a:srgbClr val="FF0000"/>
                </a:solidFill>
                <a:latin typeface="Arial" panose="020B0604020202020204" pitchFamily="34" charset="0"/>
                <a:cs typeface="Arial" panose="020B0604020202020204" pitchFamily="34" charset="0"/>
              </a:rPr>
              <a:t>«ricettori sensibili»</a:t>
            </a:r>
          </a:p>
          <a:p>
            <a:pPr marL="342900" indent="-342900" algn="just">
              <a:buAutoNum type="alphaLcParenR"/>
            </a:pPr>
            <a:r>
              <a:rPr lang="it-IT" b="1" dirty="0">
                <a:latin typeface="Arial" panose="020B0604020202020204" pitchFamily="34" charset="0"/>
                <a:cs typeface="Arial" panose="020B0604020202020204" pitchFamily="34" charset="0"/>
              </a:rPr>
              <a:t>Per ogni punto definiti i </a:t>
            </a:r>
            <a:r>
              <a:rPr lang="it-IT" b="1" dirty="0">
                <a:solidFill>
                  <a:srgbClr val="FF0000"/>
                </a:solidFill>
                <a:latin typeface="Arial" panose="020B0604020202020204" pitchFamily="34" charset="0"/>
                <a:cs typeface="Arial" panose="020B0604020202020204" pitchFamily="34" charset="0"/>
              </a:rPr>
              <a:t>parametri</a:t>
            </a:r>
            <a:r>
              <a:rPr lang="it-IT" b="1" dirty="0">
                <a:latin typeface="Arial" panose="020B0604020202020204" pitchFamily="34" charset="0"/>
                <a:cs typeface="Arial" panose="020B0604020202020204" pitchFamily="34" charset="0"/>
              </a:rPr>
              <a:t> oggetto di misurazione</a:t>
            </a:r>
          </a:p>
          <a:p>
            <a:pPr marL="342900" indent="-342900" algn="just">
              <a:buAutoNum type="alphaLcParenR"/>
            </a:pPr>
            <a:r>
              <a:rPr lang="it-IT" b="1" dirty="0">
                <a:latin typeface="Arial" panose="020B0604020202020204" pitchFamily="34" charset="0"/>
                <a:cs typeface="Arial" panose="020B0604020202020204" pitchFamily="34" charset="0"/>
              </a:rPr>
              <a:t>Per ogni parametro di misurazione definire le modalità e le tecniche di misurazione da utilizzare ( </a:t>
            </a:r>
            <a:r>
              <a:rPr lang="it-IT" b="1" dirty="0">
                <a:solidFill>
                  <a:srgbClr val="FF0000"/>
                </a:solidFill>
                <a:latin typeface="Arial" panose="020B0604020202020204" pitchFamily="34" charset="0"/>
                <a:cs typeface="Arial" panose="020B0604020202020204" pitchFamily="34" charset="0"/>
              </a:rPr>
              <a:t>Metodi ufficiali</a:t>
            </a:r>
            <a:r>
              <a:rPr lang="it-IT" b="1" dirty="0">
                <a:latin typeface="Arial" panose="020B0604020202020204" pitchFamily="34" charset="0"/>
                <a:cs typeface="Arial" panose="020B0604020202020204" pitchFamily="34" charset="0"/>
              </a:rPr>
              <a:t>, Metodi alternativi validati, ecc. ecc.)</a:t>
            </a:r>
          </a:p>
          <a:p>
            <a:pPr marL="342900" indent="-342900" algn="just">
              <a:buAutoNum type="alphaLcParenR"/>
            </a:pPr>
            <a:r>
              <a:rPr lang="it-IT" sz="1800" b="1" dirty="0">
                <a:solidFill>
                  <a:schemeClr val="tx1"/>
                </a:solidFill>
                <a:latin typeface="Arial" panose="020B0604020202020204" pitchFamily="34" charset="0"/>
                <a:cs typeface="Arial" panose="020B0604020202020204" pitchFamily="34" charset="0"/>
              </a:rPr>
              <a:t>Definire altresì se la misura deve essere fatta in continuo o in modo puntuale</a:t>
            </a:r>
          </a:p>
          <a:p>
            <a:pPr marL="342900" indent="-342900" algn="just">
              <a:buAutoNum type="alphaLcParenR"/>
            </a:pPr>
            <a:r>
              <a:rPr lang="it-IT" b="1" dirty="0">
                <a:latin typeface="Arial" panose="020B0604020202020204" pitchFamily="34" charset="0"/>
                <a:cs typeface="Arial" panose="020B0604020202020204" pitchFamily="34" charset="0"/>
              </a:rPr>
              <a:t>Definire per ogni parametro misurato i </a:t>
            </a:r>
            <a:r>
              <a:rPr lang="it-IT" b="1" dirty="0">
                <a:solidFill>
                  <a:srgbClr val="FF0000"/>
                </a:solidFill>
                <a:latin typeface="Arial" panose="020B0604020202020204" pitchFamily="34" charset="0"/>
                <a:cs typeface="Arial" panose="020B0604020202020204" pitchFamily="34" charset="0"/>
              </a:rPr>
              <a:t>«limiti» </a:t>
            </a:r>
            <a:r>
              <a:rPr lang="it-IT" b="1" dirty="0">
                <a:latin typeface="Arial" panose="020B0604020202020204" pitchFamily="34" charset="0"/>
                <a:cs typeface="Arial" panose="020B0604020202020204" pitchFamily="34" charset="0"/>
              </a:rPr>
              <a:t>(se esistono), e i così detti </a:t>
            </a:r>
            <a:r>
              <a:rPr lang="it-IT" b="1" dirty="0">
                <a:solidFill>
                  <a:srgbClr val="FF0000"/>
                </a:solidFill>
                <a:latin typeface="Arial" panose="020B0604020202020204" pitchFamily="34" charset="0"/>
                <a:cs typeface="Arial" panose="020B0604020202020204" pitchFamily="34" charset="0"/>
              </a:rPr>
              <a:t>«limiti di soglia»</a:t>
            </a:r>
            <a:endParaRPr lang="it-IT" b="1" dirty="0">
              <a:latin typeface="Arial" panose="020B0604020202020204" pitchFamily="34" charset="0"/>
              <a:cs typeface="Arial" panose="020B0604020202020204" pitchFamily="34" charset="0"/>
            </a:endParaRPr>
          </a:p>
          <a:p>
            <a:pPr marL="342900" indent="-342900" algn="just">
              <a:buAutoNum type="alphaLcParenR"/>
            </a:pPr>
            <a:r>
              <a:rPr lang="it-IT" b="1" dirty="0">
                <a:latin typeface="Arial" panose="020B0604020202020204" pitchFamily="34" charset="0"/>
                <a:cs typeface="Arial" panose="020B0604020202020204" pitchFamily="34" charset="0"/>
              </a:rPr>
              <a:t>Per ogni parametro definire il numero di misure in ogni fase dell’opera e la frequenza</a:t>
            </a:r>
          </a:p>
          <a:p>
            <a:pPr algn="just"/>
            <a:endParaRPr lang="it-IT" b="1" dirty="0">
              <a:latin typeface="Arial" panose="020B0604020202020204" pitchFamily="34" charset="0"/>
              <a:cs typeface="Arial" panose="020B0604020202020204" pitchFamily="34" charset="0"/>
            </a:endParaRPr>
          </a:p>
          <a:p>
            <a:pPr algn="just"/>
            <a:endParaRPr lang="it-IT" sz="1800" b="1" dirty="0">
              <a:solidFill>
                <a:srgbClr val="FF0000"/>
              </a:solidFill>
              <a:latin typeface="Arial" panose="020B0604020202020204" pitchFamily="34" charset="0"/>
              <a:cs typeface="Arial" panose="020B0604020202020204" pitchFamily="34" charset="0"/>
            </a:endParaRPr>
          </a:p>
        </p:txBody>
      </p:sp>
      <p:sp>
        <p:nvSpPr>
          <p:cNvPr id="6" name="CasellaDiTesto 5">
            <a:extLst>
              <a:ext uri="{FF2B5EF4-FFF2-40B4-BE49-F238E27FC236}">
                <a16:creationId xmlns:a16="http://schemas.microsoft.com/office/drawing/2014/main" id="{07D7CF84-74EF-42E0-049A-A5B9D633D521}"/>
              </a:ext>
            </a:extLst>
          </p:cNvPr>
          <p:cNvSpPr txBox="1"/>
          <p:nvPr/>
        </p:nvSpPr>
        <p:spPr>
          <a:xfrm>
            <a:off x="611560" y="332656"/>
            <a:ext cx="7128792" cy="584775"/>
          </a:xfrm>
          <a:prstGeom prst="rect">
            <a:avLst/>
          </a:prstGeom>
          <a:noFill/>
        </p:spPr>
        <p:txBody>
          <a:bodyPr wrap="square">
            <a:spAutoFit/>
          </a:bodyPr>
          <a:lstStyle/>
          <a:p>
            <a:pPr eaLnBrk="1" hangingPunct="1">
              <a:spcBef>
                <a:spcPts val="500"/>
              </a:spcBef>
              <a:buSzPct val="75000"/>
            </a:pPr>
            <a:r>
              <a:rPr lang="it-IT" altLang="it-IT" sz="3200" b="1" i="1" dirty="0">
                <a:solidFill>
                  <a:srgbClr val="FF0000"/>
                </a:solidFill>
                <a:latin typeface="Arial" pitchFamily="34" charset="0"/>
                <a:cs typeface="Times New Roman" pitchFamily="18" charset="0"/>
              </a:rPr>
              <a:t>Contenuti minimi del PMA</a:t>
            </a:r>
          </a:p>
        </p:txBody>
      </p:sp>
    </p:spTree>
    <p:extLst>
      <p:ext uri="{BB962C8B-B14F-4D97-AF65-F5344CB8AC3E}">
        <p14:creationId xmlns:p14="http://schemas.microsoft.com/office/powerpoint/2010/main" val="2394424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93448-5E21-AA7E-6C32-8DD80AAB20E5}"/>
            </a:ext>
          </a:extLst>
        </p:cNvPr>
        <p:cNvGrpSpPr/>
        <p:nvPr/>
      </p:nvGrpSpPr>
      <p:grpSpPr>
        <a:xfrm>
          <a:off x="0" y="0"/>
          <a:ext cx="0" cy="0"/>
          <a:chOff x="0" y="0"/>
          <a:chExt cx="0" cy="0"/>
        </a:xfrm>
      </p:grpSpPr>
      <p:sp>
        <p:nvSpPr>
          <p:cNvPr id="4" name="CasellaDiTesto 3">
            <a:extLst>
              <a:ext uri="{FF2B5EF4-FFF2-40B4-BE49-F238E27FC236}">
                <a16:creationId xmlns:a16="http://schemas.microsoft.com/office/drawing/2014/main" id="{0D054152-268E-8207-1FB1-D7A8ED9641D8}"/>
              </a:ext>
            </a:extLst>
          </p:cNvPr>
          <p:cNvSpPr txBox="1"/>
          <p:nvPr/>
        </p:nvSpPr>
        <p:spPr>
          <a:xfrm>
            <a:off x="611560" y="1166842"/>
            <a:ext cx="7560840" cy="4247317"/>
          </a:xfrm>
          <a:prstGeom prst="rect">
            <a:avLst/>
          </a:prstGeom>
          <a:noFill/>
        </p:spPr>
        <p:txBody>
          <a:bodyPr wrap="square">
            <a:spAutoFit/>
          </a:bodyPr>
          <a:lstStyle/>
          <a:p>
            <a:pPr marL="342900" indent="-342900" algn="just">
              <a:buAutoNum type="alphaLcParenR" startAt="6"/>
            </a:pPr>
            <a:r>
              <a:rPr lang="it-IT" b="1" dirty="0">
                <a:latin typeface="Arial" panose="020B0604020202020204" pitchFamily="34" charset="0"/>
                <a:cs typeface="Arial" panose="020B0604020202020204" pitchFamily="34" charset="0"/>
              </a:rPr>
              <a:t>Definire il metodo di validazione e di controllo dei parametri misurati e i criteri di accettabilità, tenendo conto della variabilità non dipendente dall’opera</a:t>
            </a:r>
          </a:p>
          <a:p>
            <a:pPr marL="342900" indent="-342900" algn="just">
              <a:buAutoNum type="alphaLcParenR" startAt="6"/>
            </a:pPr>
            <a:r>
              <a:rPr lang="it-IT" b="1" dirty="0">
                <a:latin typeface="Arial" panose="020B0604020202020204" pitchFamily="34" charset="0"/>
                <a:cs typeface="Arial" panose="020B0604020202020204" pitchFamily="34" charset="0"/>
              </a:rPr>
              <a:t>Definire le modalità di segnalazione delle anomalie riscontrate nei monitoraggi a tutte le parti interessate, quali la Direzione Lavori, gli Enti di Controllo,….</a:t>
            </a:r>
          </a:p>
          <a:p>
            <a:pPr marL="342900" indent="-342900" algn="just">
              <a:buAutoNum type="alphaLcParenR" startAt="6"/>
            </a:pPr>
            <a:r>
              <a:rPr lang="it-IT" b="1" dirty="0">
                <a:latin typeface="Arial" panose="020B0604020202020204" pitchFamily="34" charset="0"/>
                <a:cs typeface="Arial" panose="020B0604020202020204" pitchFamily="34" charset="0"/>
              </a:rPr>
              <a:t>Definire la procedura da adottare per porre in essere le attività di mitigazione/correzione approntate in emergenza o da approntare per la continuazione dei lavori in sicurezza</a:t>
            </a:r>
          </a:p>
          <a:p>
            <a:pPr marL="342900" indent="-342900" algn="just">
              <a:buAutoNum type="alphaLcParenR" startAt="6"/>
            </a:pPr>
            <a:endParaRPr lang="it-IT" b="1" dirty="0">
              <a:latin typeface="Arial" panose="020B0604020202020204" pitchFamily="34" charset="0"/>
              <a:cs typeface="Arial" panose="020B0604020202020204" pitchFamily="34" charset="0"/>
            </a:endParaRPr>
          </a:p>
          <a:p>
            <a:pPr algn="just"/>
            <a:r>
              <a:rPr lang="it-IT" b="1" dirty="0">
                <a:latin typeface="Arial" panose="020B0604020202020204" pitchFamily="34" charset="0"/>
                <a:cs typeface="Arial" panose="020B0604020202020204" pitchFamily="34" charset="0"/>
              </a:rPr>
              <a:t>Di seguito si riporta come esempio uno schema di flusso della Procedura di Gestione delle anomalie che deve essere presente in ogni PMA approvato:</a:t>
            </a:r>
          </a:p>
          <a:p>
            <a:pPr algn="just"/>
            <a:endParaRPr lang="it-IT" b="1" dirty="0">
              <a:latin typeface="Arial" panose="020B0604020202020204" pitchFamily="34" charset="0"/>
              <a:cs typeface="Arial" panose="020B0604020202020204" pitchFamily="34" charset="0"/>
            </a:endParaRPr>
          </a:p>
          <a:p>
            <a:pPr marL="342900" indent="-342900" algn="just">
              <a:buAutoNum type="alphaLcParenR"/>
            </a:pPr>
            <a:endParaRPr lang="it-IT" sz="1800" b="1" dirty="0">
              <a:solidFill>
                <a:srgbClr val="FF0000"/>
              </a:solidFill>
              <a:latin typeface="Arial" panose="020B0604020202020204" pitchFamily="34" charset="0"/>
              <a:cs typeface="Arial" panose="020B0604020202020204" pitchFamily="34" charset="0"/>
            </a:endParaRPr>
          </a:p>
        </p:txBody>
      </p:sp>
      <p:sp>
        <p:nvSpPr>
          <p:cNvPr id="6" name="CasellaDiTesto 5">
            <a:extLst>
              <a:ext uri="{FF2B5EF4-FFF2-40B4-BE49-F238E27FC236}">
                <a16:creationId xmlns:a16="http://schemas.microsoft.com/office/drawing/2014/main" id="{A0366A55-376F-0832-0673-56826D64EA24}"/>
              </a:ext>
            </a:extLst>
          </p:cNvPr>
          <p:cNvSpPr txBox="1"/>
          <p:nvPr/>
        </p:nvSpPr>
        <p:spPr>
          <a:xfrm>
            <a:off x="611560" y="332656"/>
            <a:ext cx="7128792" cy="584775"/>
          </a:xfrm>
          <a:prstGeom prst="rect">
            <a:avLst/>
          </a:prstGeom>
          <a:noFill/>
        </p:spPr>
        <p:txBody>
          <a:bodyPr wrap="square">
            <a:spAutoFit/>
          </a:bodyPr>
          <a:lstStyle/>
          <a:p>
            <a:pPr eaLnBrk="1" hangingPunct="1">
              <a:spcBef>
                <a:spcPts val="500"/>
              </a:spcBef>
              <a:buSzPct val="75000"/>
            </a:pPr>
            <a:r>
              <a:rPr lang="it-IT" altLang="it-IT" sz="3200" b="1" i="1" dirty="0">
                <a:solidFill>
                  <a:srgbClr val="FF0000"/>
                </a:solidFill>
                <a:latin typeface="Arial" pitchFamily="34" charset="0"/>
                <a:cs typeface="Times New Roman" pitchFamily="18" charset="0"/>
              </a:rPr>
              <a:t>Contenuti minimi del PMA</a:t>
            </a:r>
          </a:p>
        </p:txBody>
      </p:sp>
    </p:spTree>
    <p:extLst>
      <p:ext uri="{BB962C8B-B14F-4D97-AF65-F5344CB8AC3E}">
        <p14:creationId xmlns:p14="http://schemas.microsoft.com/office/powerpoint/2010/main" val="302460201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619</TotalTime>
  <Words>2141</Words>
  <Application>Microsoft Office PowerPoint</Application>
  <PresentationFormat>Presentazione su schermo (4:3)</PresentationFormat>
  <Paragraphs>152</Paragraphs>
  <Slides>36</Slides>
  <Notes>5</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36</vt:i4>
      </vt:variant>
    </vt:vector>
  </HeadingPairs>
  <TitlesOfParts>
    <vt:vector size="41" baseType="lpstr">
      <vt:lpstr>Arial</vt:lpstr>
      <vt:lpstr>Calibri</vt:lpstr>
      <vt:lpstr>Symbol</vt:lpstr>
      <vt:lpstr>Times New Roman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Ecoricerche S.r.l.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Vito Magnante</dc:creator>
  <cp:lastModifiedBy>Ecoricerche Srl Sassuolo - MO</cp:lastModifiedBy>
  <cp:revision>45</cp:revision>
  <cp:lastPrinted>2020-07-01T08:46:11Z</cp:lastPrinted>
  <dcterms:created xsi:type="dcterms:W3CDTF">2019-03-31T12:09:53Z</dcterms:created>
  <dcterms:modified xsi:type="dcterms:W3CDTF">2025-05-05T10:28:47Z</dcterms:modified>
</cp:coreProperties>
</file>